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9" r:id="rId4"/>
    <p:sldId id="268" r:id="rId5"/>
    <p:sldId id="270" r:id="rId6"/>
    <p:sldId id="273" r:id="rId7"/>
    <p:sldId id="276" r:id="rId8"/>
    <p:sldId id="296" r:id="rId9"/>
    <p:sldId id="260" r:id="rId10"/>
    <p:sldId id="277" r:id="rId11"/>
    <p:sldId id="262" r:id="rId12"/>
    <p:sldId id="263" r:id="rId13"/>
    <p:sldId id="261" r:id="rId14"/>
    <p:sldId id="266" r:id="rId15"/>
    <p:sldId id="289" r:id="rId16"/>
    <p:sldId id="264" r:id="rId17"/>
    <p:sldId id="279" r:id="rId18"/>
    <p:sldId id="281" r:id="rId19"/>
    <p:sldId id="290" r:id="rId20"/>
    <p:sldId id="291" r:id="rId21"/>
    <p:sldId id="293" r:id="rId22"/>
    <p:sldId id="294" r:id="rId23"/>
    <p:sldId id="295" r:id="rId24"/>
    <p:sldId id="292"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111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756832-D108-4E24-A812-58084FCE62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6CBD9E05-ECBE-4671-ABBE-45F5D1BC6818}">
      <dgm:prSet/>
      <dgm:spPr/>
      <dgm:t>
        <a:bodyPr/>
        <a:lstStyle/>
        <a:p>
          <a:r>
            <a:rPr lang="en-US" b="1" baseline="0"/>
            <a:t>cor_sales_in_vol :</a:t>
          </a:r>
          <a:r>
            <a:rPr lang="en-US" baseline="0"/>
            <a:t> ventes corrigées en volume </a:t>
          </a:r>
          <a:endParaRPr lang="en-US"/>
        </a:p>
      </dgm:t>
    </dgm:pt>
    <dgm:pt modelId="{84CF9666-6DDA-4F27-ADE6-98954A8A6AA0}" type="parTrans" cxnId="{A44EF3E0-4C2A-4825-8987-C3A766E82462}">
      <dgm:prSet/>
      <dgm:spPr/>
      <dgm:t>
        <a:bodyPr/>
        <a:lstStyle/>
        <a:p>
          <a:endParaRPr lang="en-US"/>
        </a:p>
      </dgm:t>
    </dgm:pt>
    <dgm:pt modelId="{B279619F-64D5-42FC-B7D3-4350A69178E8}" type="sibTrans" cxnId="{A44EF3E0-4C2A-4825-8987-C3A766E82462}">
      <dgm:prSet/>
      <dgm:spPr/>
      <dgm:t>
        <a:bodyPr/>
        <a:lstStyle/>
        <a:p>
          <a:endParaRPr lang="en-US"/>
        </a:p>
      </dgm:t>
    </dgm:pt>
    <dgm:pt modelId="{3D938232-B6A0-464E-A2AF-BCE73867F27A}">
      <dgm:prSet/>
      <dgm:spPr/>
      <dgm:t>
        <a:bodyPr/>
        <a:lstStyle/>
        <a:p>
          <a:r>
            <a:rPr lang="en-US" b="1" baseline="0"/>
            <a:t>cor_sales_in_val : </a:t>
          </a:r>
          <a:r>
            <a:rPr lang="en-US" baseline="0"/>
            <a:t>ventes corrigées en valeur </a:t>
          </a:r>
          <a:endParaRPr lang="en-US"/>
        </a:p>
      </dgm:t>
    </dgm:pt>
    <dgm:pt modelId="{531D245D-D507-4974-B7D0-53F57E3C576D}" type="parTrans" cxnId="{B90FFF16-44F9-4769-9171-067BEF37F4EE}">
      <dgm:prSet/>
      <dgm:spPr/>
      <dgm:t>
        <a:bodyPr/>
        <a:lstStyle/>
        <a:p>
          <a:endParaRPr lang="en-US"/>
        </a:p>
      </dgm:t>
    </dgm:pt>
    <dgm:pt modelId="{82831008-1E5E-44BF-9080-C48D95C89C48}" type="sibTrans" cxnId="{B90FFF16-44F9-4769-9171-067BEF37F4EE}">
      <dgm:prSet/>
      <dgm:spPr/>
      <dgm:t>
        <a:bodyPr/>
        <a:lstStyle/>
        <a:p>
          <a:endParaRPr lang="en-US"/>
        </a:p>
      </dgm:t>
    </dgm:pt>
    <dgm:pt modelId="{9BBF59C6-019F-427B-B309-B07DBD872B73}">
      <dgm:prSet/>
      <dgm:spPr/>
      <dgm:t>
        <a:bodyPr/>
        <a:lstStyle/>
        <a:p>
          <a:r>
            <a:rPr lang="en-US" b="1" baseline="0"/>
            <a:t>turnover : </a:t>
          </a:r>
          <a:r>
            <a:rPr lang="en-US" baseline="0"/>
            <a:t>chiffre d’affaires du magasin </a:t>
          </a:r>
          <a:endParaRPr lang="en-US"/>
        </a:p>
      </dgm:t>
    </dgm:pt>
    <dgm:pt modelId="{B9F09C7D-8637-4FCE-B567-5019178BC2A1}" type="parTrans" cxnId="{E65D1277-43B6-4A65-936E-F29CAB4AA600}">
      <dgm:prSet/>
      <dgm:spPr/>
      <dgm:t>
        <a:bodyPr/>
        <a:lstStyle/>
        <a:p>
          <a:endParaRPr lang="en-US"/>
        </a:p>
      </dgm:t>
    </dgm:pt>
    <dgm:pt modelId="{C52BDAB7-DCEB-4394-B30C-30667D82919E}" type="sibTrans" cxnId="{E65D1277-43B6-4A65-936E-F29CAB4AA600}">
      <dgm:prSet/>
      <dgm:spPr/>
      <dgm:t>
        <a:bodyPr/>
        <a:lstStyle/>
        <a:p>
          <a:endParaRPr lang="en-US"/>
        </a:p>
      </dgm:t>
    </dgm:pt>
    <dgm:pt modelId="{A93529E7-F226-4C8D-88D0-14B51E60DEFF}">
      <dgm:prSet/>
      <dgm:spPr/>
      <dgm:t>
        <a:bodyPr/>
        <a:lstStyle/>
        <a:p>
          <a:r>
            <a:rPr lang="en-US" b="1" baseline="0" dirty="0"/>
            <a:t>value : </a:t>
          </a:r>
          <a:r>
            <a:rPr lang="en-US" b="0" baseline="0" dirty="0"/>
            <a:t>l</a:t>
          </a:r>
          <a:r>
            <a:rPr lang="en-US" baseline="0" dirty="0"/>
            <a:t>es </a:t>
          </a:r>
          <a:r>
            <a:rPr lang="en-US" baseline="0" dirty="0" err="1"/>
            <a:t>valeurs</a:t>
          </a:r>
          <a:r>
            <a:rPr lang="en-US" baseline="0" dirty="0"/>
            <a:t> </a:t>
          </a:r>
          <a:endParaRPr lang="en-US" dirty="0"/>
        </a:p>
      </dgm:t>
    </dgm:pt>
    <dgm:pt modelId="{1C3D47BC-60FA-4EBE-B955-147962B2B578}" type="parTrans" cxnId="{E89E069B-E0D2-4C7C-9DF3-EC4A6A721351}">
      <dgm:prSet/>
      <dgm:spPr/>
      <dgm:t>
        <a:bodyPr/>
        <a:lstStyle/>
        <a:p>
          <a:endParaRPr lang="en-US"/>
        </a:p>
      </dgm:t>
    </dgm:pt>
    <dgm:pt modelId="{98B5F0ED-067D-4993-9A91-0A9464831DCF}" type="sibTrans" cxnId="{E89E069B-E0D2-4C7C-9DF3-EC4A6A721351}">
      <dgm:prSet/>
      <dgm:spPr/>
      <dgm:t>
        <a:bodyPr/>
        <a:lstStyle/>
        <a:p>
          <a:endParaRPr lang="en-US"/>
        </a:p>
      </dgm:t>
    </dgm:pt>
    <dgm:pt modelId="{0F5C07D0-B61E-403B-89AB-229A6321DD65}">
      <dgm:prSet/>
      <dgm:spPr/>
      <dgm:t>
        <a:bodyPr/>
        <a:lstStyle/>
        <a:p>
          <a:r>
            <a:rPr lang="en-US" b="1" baseline="0"/>
            <a:t>enseigne </a:t>
          </a:r>
          <a:endParaRPr lang="en-US"/>
        </a:p>
      </dgm:t>
    </dgm:pt>
    <dgm:pt modelId="{285E132E-5B93-4ECF-963F-40E13CEF1CA2}" type="parTrans" cxnId="{122544F8-2515-44EC-93CA-EABB5F3635D8}">
      <dgm:prSet/>
      <dgm:spPr/>
      <dgm:t>
        <a:bodyPr/>
        <a:lstStyle/>
        <a:p>
          <a:endParaRPr lang="en-US"/>
        </a:p>
      </dgm:t>
    </dgm:pt>
    <dgm:pt modelId="{F7686CE1-4A0B-40FE-A8BC-9E263726069D}" type="sibTrans" cxnId="{122544F8-2515-44EC-93CA-EABB5F3635D8}">
      <dgm:prSet/>
      <dgm:spPr/>
      <dgm:t>
        <a:bodyPr/>
        <a:lstStyle/>
        <a:p>
          <a:endParaRPr lang="en-US"/>
        </a:p>
      </dgm:t>
    </dgm:pt>
    <dgm:pt modelId="{2AA8CE0A-6354-417E-A336-437BC0EEBDCC}">
      <dgm:prSet/>
      <dgm:spPr/>
      <dgm:t>
        <a:bodyPr/>
        <a:lstStyle/>
        <a:p>
          <a:r>
            <a:rPr lang="en-US" b="1" baseline="0"/>
            <a:t>VenteConv : </a:t>
          </a:r>
          <a:r>
            <a:rPr lang="en-US" baseline="0"/>
            <a:t>les ventes converties </a:t>
          </a:r>
          <a:endParaRPr lang="en-US"/>
        </a:p>
      </dgm:t>
    </dgm:pt>
    <dgm:pt modelId="{EE9C3569-538A-427A-A09A-B7B89FEC0D96}" type="parTrans" cxnId="{B50FB813-EC4E-46F6-99F7-3B61A31F27B7}">
      <dgm:prSet/>
      <dgm:spPr/>
      <dgm:t>
        <a:bodyPr/>
        <a:lstStyle/>
        <a:p>
          <a:endParaRPr lang="en-US"/>
        </a:p>
      </dgm:t>
    </dgm:pt>
    <dgm:pt modelId="{B64F09C5-6C77-4F3F-9FE4-6265B75CD3CB}" type="sibTrans" cxnId="{B50FB813-EC4E-46F6-99F7-3B61A31F27B7}">
      <dgm:prSet/>
      <dgm:spPr/>
      <dgm:t>
        <a:bodyPr/>
        <a:lstStyle/>
        <a:p>
          <a:endParaRPr lang="en-US"/>
        </a:p>
      </dgm:t>
    </dgm:pt>
    <dgm:pt modelId="{161B38C0-85D1-4022-A89C-1A358A52CC61}">
      <dgm:prSet/>
      <dgm:spPr/>
      <dgm:t>
        <a:bodyPr/>
        <a:lstStyle/>
        <a:p>
          <a:r>
            <a:rPr lang="en-US" b="1" baseline="0" dirty="0"/>
            <a:t>Feature : </a:t>
          </a:r>
          <a:r>
            <a:rPr lang="en-US" b="1" baseline="0" dirty="0" err="1"/>
            <a:t>Enseigne</a:t>
          </a:r>
          <a:r>
            <a:rPr lang="en-US" b="1" baseline="0" dirty="0"/>
            <a:t> </a:t>
          </a:r>
          <a:r>
            <a:rPr lang="en-US" b="1" baseline="0" dirty="0" err="1"/>
            <a:t>ayant</a:t>
          </a:r>
          <a:r>
            <a:rPr lang="en-US" b="1" baseline="0" dirty="0"/>
            <a:t> </a:t>
          </a:r>
          <a:r>
            <a:rPr lang="en-US" b="1" baseline="0" dirty="0" err="1"/>
            <a:t>reçu</a:t>
          </a:r>
          <a:r>
            <a:rPr lang="en-US" b="1" baseline="0" dirty="0"/>
            <a:t> un </a:t>
          </a:r>
          <a:r>
            <a:rPr lang="fr-FR" b="1" baseline="0" dirty="0"/>
            <a:t>prospectus</a:t>
          </a:r>
          <a:r>
            <a:rPr lang="en-US" b="1" baseline="0" dirty="0"/>
            <a:t> </a:t>
          </a:r>
          <a:endParaRPr lang="en-US" dirty="0"/>
        </a:p>
      </dgm:t>
    </dgm:pt>
    <dgm:pt modelId="{CF94C07A-C7D2-4543-83D5-ED931F8E4424}" type="parTrans" cxnId="{B56822F7-CB2A-4B43-BF49-DEBEE44F6D8B}">
      <dgm:prSet/>
      <dgm:spPr/>
      <dgm:t>
        <a:bodyPr/>
        <a:lstStyle/>
        <a:p>
          <a:endParaRPr lang="en-US"/>
        </a:p>
      </dgm:t>
    </dgm:pt>
    <dgm:pt modelId="{FED4393B-B76F-4753-B061-2592B3209CFF}" type="sibTrans" cxnId="{B56822F7-CB2A-4B43-BF49-DEBEE44F6D8B}">
      <dgm:prSet/>
      <dgm:spPr/>
      <dgm:t>
        <a:bodyPr/>
        <a:lstStyle/>
        <a:p>
          <a:endParaRPr lang="en-US"/>
        </a:p>
      </dgm:t>
    </dgm:pt>
    <dgm:pt modelId="{4C9325C8-16FA-4EEB-922D-BD4727D9D191}" type="pres">
      <dgm:prSet presAssocID="{72756832-D108-4E24-A812-58084FCE6277}" presName="diagram" presStyleCnt="0">
        <dgm:presLayoutVars>
          <dgm:dir/>
          <dgm:resizeHandles val="exact"/>
        </dgm:presLayoutVars>
      </dgm:prSet>
      <dgm:spPr/>
    </dgm:pt>
    <dgm:pt modelId="{AEA514C9-DEEA-470D-8264-92C21DDD1F2B}" type="pres">
      <dgm:prSet presAssocID="{6CBD9E05-ECBE-4671-ABBE-45F5D1BC6818}" presName="node" presStyleLbl="node1" presStyleIdx="0" presStyleCnt="7">
        <dgm:presLayoutVars>
          <dgm:bulletEnabled val="1"/>
        </dgm:presLayoutVars>
      </dgm:prSet>
      <dgm:spPr/>
    </dgm:pt>
    <dgm:pt modelId="{25FFB446-7E6F-4BA6-825D-9B66F6EA2800}" type="pres">
      <dgm:prSet presAssocID="{B279619F-64D5-42FC-B7D3-4350A69178E8}" presName="sibTrans" presStyleCnt="0"/>
      <dgm:spPr/>
    </dgm:pt>
    <dgm:pt modelId="{E521C90F-484F-4B0D-9C2C-0EE528AE2E12}" type="pres">
      <dgm:prSet presAssocID="{3D938232-B6A0-464E-A2AF-BCE73867F27A}" presName="node" presStyleLbl="node1" presStyleIdx="1" presStyleCnt="7">
        <dgm:presLayoutVars>
          <dgm:bulletEnabled val="1"/>
        </dgm:presLayoutVars>
      </dgm:prSet>
      <dgm:spPr/>
    </dgm:pt>
    <dgm:pt modelId="{6780CCDD-AFC2-4215-A64E-E5C13B77F3CF}" type="pres">
      <dgm:prSet presAssocID="{82831008-1E5E-44BF-9080-C48D95C89C48}" presName="sibTrans" presStyleCnt="0"/>
      <dgm:spPr/>
    </dgm:pt>
    <dgm:pt modelId="{8697820B-00DE-40F4-9D45-D74DD19E0E59}" type="pres">
      <dgm:prSet presAssocID="{9BBF59C6-019F-427B-B309-B07DBD872B73}" presName="node" presStyleLbl="node1" presStyleIdx="2" presStyleCnt="7">
        <dgm:presLayoutVars>
          <dgm:bulletEnabled val="1"/>
        </dgm:presLayoutVars>
      </dgm:prSet>
      <dgm:spPr/>
    </dgm:pt>
    <dgm:pt modelId="{7CD0DB7D-F88D-43B5-A18F-88AE08EDEDCA}" type="pres">
      <dgm:prSet presAssocID="{C52BDAB7-DCEB-4394-B30C-30667D82919E}" presName="sibTrans" presStyleCnt="0"/>
      <dgm:spPr/>
    </dgm:pt>
    <dgm:pt modelId="{D33A84F4-0AD5-41BD-A521-61985E7A24E1}" type="pres">
      <dgm:prSet presAssocID="{A93529E7-F226-4C8D-88D0-14B51E60DEFF}" presName="node" presStyleLbl="node1" presStyleIdx="3" presStyleCnt="7">
        <dgm:presLayoutVars>
          <dgm:bulletEnabled val="1"/>
        </dgm:presLayoutVars>
      </dgm:prSet>
      <dgm:spPr/>
    </dgm:pt>
    <dgm:pt modelId="{151D3CD0-4A2C-436A-8CCC-F801F564E763}" type="pres">
      <dgm:prSet presAssocID="{98B5F0ED-067D-4993-9A91-0A9464831DCF}" presName="sibTrans" presStyleCnt="0"/>
      <dgm:spPr/>
    </dgm:pt>
    <dgm:pt modelId="{089892BD-13A2-4362-BCA8-D405CFB1093E}" type="pres">
      <dgm:prSet presAssocID="{0F5C07D0-B61E-403B-89AB-229A6321DD65}" presName="node" presStyleLbl="node1" presStyleIdx="4" presStyleCnt="7">
        <dgm:presLayoutVars>
          <dgm:bulletEnabled val="1"/>
        </dgm:presLayoutVars>
      </dgm:prSet>
      <dgm:spPr/>
    </dgm:pt>
    <dgm:pt modelId="{E6C5F1F1-325A-4A9B-8282-75E14AC2F883}" type="pres">
      <dgm:prSet presAssocID="{F7686CE1-4A0B-40FE-A8BC-9E263726069D}" presName="sibTrans" presStyleCnt="0"/>
      <dgm:spPr/>
    </dgm:pt>
    <dgm:pt modelId="{063A0528-BFFA-4994-A6D8-539D2E501A6B}" type="pres">
      <dgm:prSet presAssocID="{2AA8CE0A-6354-417E-A336-437BC0EEBDCC}" presName="node" presStyleLbl="node1" presStyleIdx="5" presStyleCnt="7">
        <dgm:presLayoutVars>
          <dgm:bulletEnabled val="1"/>
        </dgm:presLayoutVars>
      </dgm:prSet>
      <dgm:spPr/>
    </dgm:pt>
    <dgm:pt modelId="{CC8D85C3-DCC8-4E49-8DF3-24F1AF7E7C4B}" type="pres">
      <dgm:prSet presAssocID="{B64F09C5-6C77-4F3F-9FE4-6265B75CD3CB}" presName="sibTrans" presStyleCnt="0"/>
      <dgm:spPr/>
    </dgm:pt>
    <dgm:pt modelId="{50E2BD56-491A-4607-AFCB-9F40CA1338D3}" type="pres">
      <dgm:prSet presAssocID="{161B38C0-85D1-4022-A89C-1A358A52CC61}" presName="node" presStyleLbl="node1" presStyleIdx="6" presStyleCnt="7">
        <dgm:presLayoutVars>
          <dgm:bulletEnabled val="1"/>
        </dgm:presLayoutVars>
      </dgm:prSet>
      <dgm:spPr/>
    </dgm:pt>
  </dgm:ptLst>
  <dgm:cxnLst>
    <dgm:cxn modelId="{B50FB813-EC4E-46F6-99F7-3B61A31F27B7}" srcId="{72756832-D108-4E24-A812-58084FCE6277}" destId="{2AA8CE0A-6354-417E-A336-437BC0EEBDCC}" srcOrd="5" destOrd="0" parTransId="{EE9C3569-538A-427A-A09A-B7B89FEC0D96}" sibTransId="{B64F09C5-6C77-4F3F-9FE4-6265B75CD3CB}"/>
    <dgm:cxn modelId="{B90FFF16-44F9-4769-9171-067BEF37F4EE}" srcId="{72756832-D108-4E24-A812-58084FCE6277}" destId="{3D938232-B6A0-464E-A2AF-BCE73867F27A}" srcOrd="1" destOrd="0" parTransId="{531D245D-D507-4974-B7D0-53F57E3C576D}" sibTransId="{82831008-1E5E-44BF-9080-C48D95C89C48}"/>
    <dgm:cxn modelId="{53D71E25-6F26-4BDB-B66D-41CB17C5198E}" type="presOf" srcId="{9BBF59C6-019F-427B-B309-B07DBD872B73}" destId="{8697820B-00DE-40F4-9D45-D74DD19E0E59}" srcOrd="0" destOrd="0" presId="urn:microsoft.com/office/officeart/2005/8/layout/default"/>
    <dgm:cxn modelId="{4F81D42D-A1E2-4E8D-8BA8-70E7327AA6C5}" type="presOf" srcId="{161B38C0-85D1-4022-A89C-1A358A52CC61}" destId="{50E2BD56-491A-4607-AFCB-9F40CA1338D3}" srcOrd="0" destOrd="0" presId="urn:microsoft.com/office/officeart/2005/8/layout/default"/>
    <dgm:cxn modelId="{6321FE38-1653-4B37-8EBF-AD9D107A2271}" type="presOf" srcId="{2AA8CE0A-6354-417E-A336-437BC0EEBDCC}" destId="{063A0528-BFFA-4994-A6D8-539D2E501A6B}" srcOrd="0" destOrd="0" presId="urn:microsoft.com/office/officeart/2005/8/layout/default"/>
    <dgm:cxn modelId="{A95EA044-69B6-4280-A5B7-76866914CA2F}" type="presOf" srcId="{6CBD9E05-ECBE-4671-ABBE-45F5D1BC6818}" destId="{AEA514C9-DEEA-470D-8264-92C21DDD1F2B}" srcOrd="0" destOrd="0" presId="urn:microsoft.com/office/officeart/2005/8/layout/default"/>
    <dgm:cxn modelId="{E1FDC475-D8CD-4562-BDE4-3591945AB5F9}" type="presOf" srcId="{72756832-D108-4E24-A812-58084FCE6277}" destId="{4C9325C8-16FA-4EEB-922D-BD4727D9D191}" srcOrd="0" destOrd="0" presId="urn:microsoft.com/office/officeart/2005/8/layout/default"/>
    <dgm:cxn modelId="{9FFE1077-D8CE-48D1-A30A-42ADD23A81AD}" type="presOf" srcId="{0F5C07D0-B61E-403B-89AB-229A6321DD65}" destId="{089892BD-13A2-4362-BCA8-D405CFB1093E}" srcOrd="0" destOrd="0" presId="urn:microsoft.com/office/officeart/2005/8/layout/default"/>
    <dgm:cxn modelId="{E65D1277-43B6-4A65-936E-F29CAB4AA600}" srcId="{72756832-D108-4E24-A812-58084FCE6277}" destId="{9BBF59C6-019F-427B-B309-B07DBD872B73}" srcOrd="2" destOrd="0" parTransId="{B9F09C7D-8637-4FCE-B567-5019178BC2A1}" sibTransId="{C52BDAB7-DCEB-4394-B30C-30667D82919E}"/>
    <dgm:cxn modelId="{D744FE91-64B8-403C-8314-955D9E0C8698}" type="presOf" srcId="{3D938232-B6A0-464E-A2AF-BCE73867F27A}" destId="{E521C90F-484F-4B0D-9C2C-0EE528AE2E12}" srcOrd="0" destOrd="0" presId="urn:microsoft.com/office/officeart/2005/8/layout/default"/>
    <dgm:cxn modelId="{E89E069B-E0D2-4C7C-9DF3-EC4A6A721351}" srcId="{72756832-D108-4E24-A812-58084FCE6277}" destId="{A93529E7-F226-4C8D-88D0-14B51E60DEFF}" srcOrd="3" destOrd="0" parTransId="{1C3D47BC-60FA-4EBE-B955-147962B2B578}" sibTransId="{98B5F0ED-067D-4993-9A91-0A9464831DCF}"/>
    <dgm:cxn modelId="{8C4851D3-09D1-4F84-943E-9C7823172DB8}" type="presOf" srcId="{A93529E7-F226-4C8D-88D0-14B51E60DEFF}" destId="{D33A84F4-0AD5-41BD-A521-61985E7A24E1}" srcOrd="0" destOrd="0" presId="urn:microsoft.com/office/officeart/2005/8/layout/default"/>
    <dgm:cxn modelId="{A44EF3E0-4C2A-4825-8987-C3A766E82462}" srcId="{72756832-D108-4E24-A812-58084FCE6277}" destId="{6CBD9E05-ECBE-4671-ABBE-45F5D1BC6818}" srcOrd="0" destOrd="0" parTransId="{84CF9666-6DDA-4F27-ADE6-98954A8A6AA0}" sibTransId="{B279619F-64D5-42FC-B7D3-4350A69178E8}"/>
    <dgm:cxn modelId="{B56822F7-CB2A-4B43-BF49-DEBEE44F6D8B}" srcId="{72756832-D108-4E24-A812-58084FCE6277}" destId="{161B38C0-85D1-4022-A89C-1A358A52CC61}" srcOrd="6" destOrd="0" parTransId="{CF94C07A-C7D2-4543-83D5-ED931F8E4424}" sibTransId="{FED4393B-B76F-4753-B061-2592B3209CFF}"/>
    <dgm:cxn modelId="{122544F8-2515-44EC-93CA-EABB5F3635D8}" srcId="{72756832-D108-4E24-A812-58084FCE6277}" destId="{0F5C07D0-B61E-403B-89AB-229A6321DD65}" srcOrd="4" destOrd="0" parTransId="{285E132E-5B93-4ECF-963F-40E13CEF1CA2}" sibTransId="{F7686CE1-4A0B-40FE-A8BC-9E263726069D}"/>
    <dgm:cxn modelId="{0EA08BBA-D8D1-410C-BF76-8AA772EC9073}" type="presParOf" srcId="{4C9325C8-16FA-4EEB-922D-BD4727D9D191}" destId="{AEA514C9-DEEA-470D-8264-92C21DDD1F2B}" srcOrd="0" destOrd="0" presId="urn:microsoft.com/office/officeart/2005/8/layout/default"/>
    <dgm:cxn modelId="{C59D1F14-D826-4523-898E-2E285738D5EE}" type="presParOf" srcId="{4C9325C8-16FA-4EEB-922D-BD4727D9D191}" destId="{25FFB446-7E6F-4BA6-825D-9B66F6EA2800}" srcOrd="1" destOrd="0" presId="urn:microsoft.com/office/officeart/2005/8/layout/default"/>
    <dgm:cxn modelId="{7C656B2C-2B18-489F-860D-80B0DA78E463}" type="presParOf" srcId="{4C9325C8-16FA-4EEB-922D-BD4727D9D191}" destId="{E521C90F-484F-4B0D-9C2C-0EE528AE2E12}" srcOrd="2" destOrd="0" presId="urn:microsoft.com/office/officeart/2005/8/layout/default"/>
    <dgm:cxn modelId="{E8E15F4C-0569-42B8-9F10-75F722644C21}" type="presParOf" srcId="{4C9325C8-16FA-4EEB-922D-BD4727D9D191}" destId="{6780CCDD-AFC2-4215-A64E-E5C13B77F3CF}" srcOrd="3" destOrd="0" presId="urn:microsoft.com/office/officeart/2005/8/layout/default"/>
    <dgm:cxn modelId="{D09BAB77-D1F5-4FB3-B0F7-216D591BEC2B}" type="presParOf" srcId="{4C9325C8-16FA-4EEB-922D-BD4727D9D191}" destId="{8697820B-00DE-40F4-9D45-D74DD19E0E59}" srcOrd="4" destOrd="0" presId="urn:microsoft.com/office/officeart/2005/8/layout/default"/>
    <dgm:cxn modelId="{8C75C17B-F9D1-4333-B679-623CD44C5241}" type="presParOf" srcId="{4C9325C8-16FA-4EEB-922D-BD4727D9D191}" destId="{7CD0DB7D-F88D-43B5-A18F-88AE08EDEDCA}" srcOrd="5" destOrd="0" presId="urn:microsoft.com/office/officeart/2005/8/layout/default"/>
    <dgm:cxn modelId="{4BD6470F-498E-4B0F-A776-445A69D9B5AD}" type="presParOf" srcId="{4C9325C8-16FA-4EEB-922D-BD4727D9D191}" destId="{D33A84F4-0AD5-41BD-A521-61985E7A24E1}" srcOrd="6" destOrd="0" presId="urn:microsoft.com/office/officeart/2005/8/layout/default"/>
    <dgm:cxn modelId="{603140EC-8018-48E4-8813-AB006C175CF6}" type="presParOf" srcId="{4C9325C8-16FA-4EEB-922D-BD4727D9D191}" destId="{151D3CD0-4A2C-436A-8CCC-F801F564E763}" srcOrd="7" destOrd="0" presId="urn:microsoft.com/office/officeart/2005/8/layout/default"/>
    <dgm:cxn modelId="{C1B57015-C138-4EE5-8D06-38C6138C90BE}" type="presParOf" srcId="{4C9325C8-16FA-4EEB-922D-BD4727D9D191}" destId="{089892BD-13A2-4362-BCA8-D405CFB1093E}" srcOrd="8" destOrd="0" presId="urn:microsoft.com/office/officeart/2005/8/layout/default"/>
    <dgm:cxn modelId="{CA3FEA1C-7940-4B20-9AD4-E9DF0E19DEF7}" type="presParOf" srcId="{4C9325C8-16FA-4EEB-922D-BD4727D9D191}" destId="{E6C5F1F1-325A-4A9B-8282-75E14AC2F883}" srcOrd="9" destOrd="0" presId="urn:microsoft.com/office/officeart/2005/8/layout/default"/>
    <dgm:cxn modelId="{85CD09C0-CA38-4AB9-9382-B98DF64FD0AA}" type="presParOf" srcId="{4C9325C8-16FA-4EEB-922D-BD4727D9D191}" destId="{063A0528-BFFA-4994-A6D8-539D2E501A6B}" srcOrd="10" destOrd="0" presId="urn:microsoft.com/office/officeart/2005/8/layout/default"/>
    <dgm:cxn modelId="{52631B9F-8846-4393-9907-19839AE55F1B}" type="presParOf" srcId="{4C9325C8-16FA-4EEB-922D-BD4727D9D191}" destId="{CC8D85C3-DCC8-4E49-8DF3-24F1AF7E7C4B}" srcOrd="11" destOrd="0" presId="urn:microsoft.com/office/officeart/2005/8/layout/default"/>
    <dgm:cxn modelId="{B9D2C13E-14B8-4897-8243-94A1140A71A6}" type="presParOf" srcId="{4C9325C8-16FA-4EEB-922D-BD4727D9D191}" destId="{50E2BD56-491A-4607-AFCB-9F40CA1338D3}"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36CA80-4805-43C4-BED9-562BA2307836}" type="doc">
      <dgm:prSet loTypeId="urn:microsoft.com/office/officeart/2005/8/layout/vList2" loCatId="list" qsTypeId="urn:microsoft.com/office/officeart/2005/8/quickstyle/simple2" qsCatId="simple" csTypeId="urn:microsoft.com/office/officeart/2005/8/colors/colorful2" csCatId="colorful"/>
      <dgm:spPr/>
      <dgm:t>
        <a:bodyPr/>
        <a:lstStyle/>
        <a:p>
          <a:endParaRPr lang="en-US"/>
        </a:p>
      </dgm:t>
    </dgm:pt>
    <dgm:pt modelId="{02EE1A40-8184-4BDA-B317-0256B1B75125}">
      <dgm:prSet/>
      <dgm:spPr/>
      <dgm:t>
        <a:bodyPr/>
        <a:lstStyle/>
        <a:p>
          <a:r>
            <a:rPr lang="en-GB" baseline="0"/>
            <a:t>Il s'agit d'une méthode d'ensemble arbres de décision  générés sur un ensemble de données réparties de façon aléatoire. Cet ensemble d'arbres de décision classificateurs est également connu sous le nom de forêt. Les arbres de décision individuels sont générés à l'aide d'un indicateur de sélection d'attribut tel que le gain d'information, le ratio de gain et l'indice de Gini pour chaque attribut. Chaque arbre dépend d'un échantillon aléatoire indépendant. </a:t>
          </a:r>
          <a:endParaRPr lang="en-US"/>
        </a:p>
      </dgm:t>
    </dgm:pt>
    <dgm:pt modelId="{58CBBBD0-8431-41DC-AB8F-7F62219DA1E8}" type="parTrans" cxnId="{E24D5AC6-6A05-4E9B-8A19-3CBEF7C31B19}">
      <dgm:prSet/>
      <dgm:spPr/>
      <dgm:t>
        <a:bodyPr/>
        <a:lstStyle/>
        <a:p>
          <a:endParaRPr lang="en-US"/>
        </a:p>
      </dgm:t>
    </dgm:pt>
    <dgm:pt modelId="{3C7AF858-3980-4588-80CB-0C2D90124E81}" type="sibTrans" cxnId="{E24D5AC6-6A05-4E9B-8A19-3CBEF7C31B19}">
      <dgm:prSet/>
      <dgm:spPr/>
      <dgm:t>
        <a:bodyPr/>
        <a:lstStyle/>
        <a:p>
          <a:endParaRPr lang="en-US"/>
        </a:p>
      </dgm:t>
    </dgm:pt>
    <dgm:pt modelId="{FB6CEF05-3AA1-4FE8-9880-E2A8C79972E0}">
      <dgm:prSet/>
      <dgm:spPr/>
      <dgm:t>
        <a:bodyPr/>
        <a:lstStyle/>
        <a:p>
          <a:r>
            <a:rPr lang="en-GB" baseline="0"/>
            <a:t>Dans un problème de classification, chaque arbre vote et la classe la plus populaire est choisie comme résultat final. Dans le cas de la régression, la moyenne de toutes les sorties des arbres est considérée comme le résultat final. Il est plus simple et plus puissant que les autres algorithmes de classification non linéaires. </a:t>
          </a:r>
          <a:endParaRPr lang="en-US"/>
        </a:p>
      </dgm:t>
    </dgm:pt>
    <dgm:pt modelId="{CE1DFF9A-2432-4E93-BD66-237527205E96}" type="parTrans" cxnId="{1DD53F84-BD93-4A13-B0FE-611583BA80BF}">
      <dgm:prSet/>
      <dgm:spPr/>
      <dgm:t>
        <a:bodyPr/>
        <a:lstStyle/>
        <a:p>
          <a:endParaRPr lang="en-US"/>
        </a:p>
      </dgm:t>
    </dgm:pt>
    <dgm:pt modelId="{1DEFCB6B-153C-465C-BE8D-8A9E20063EFF}" type="sibTrans" cxnId="{1DD53F84-BD93-4A13-B0FE-611583BA80BF}">
      <dgm:prSet/>
      <dgm:spPr/>
      <dgm:t>
        <a:bodyPr/>
        <a:lstStyle/>
        <a:p>
          <a:endParaRPr lang="en-US"/>
        </a:p>
      </dgm:t>
    </dgm:pt>
    <dgm:pt modelId="{5768E2AB-DE88-4475-9CF7-4B29F223704B}" type="pres">
      <dgm:prSet presAssocID="{6B36CA80-4805-43C4-BED9-562BA2307836}" presName="linear" presStyleCnt="0">
        <dgm:presLayoutVars>
          <dgm:animLvl val="lvl"/>
          <dgm:resizeHandles val="exact"/>
        </dgm:presLayoutVars>
      </dgm:prSet>
      <dgm:spPr/>
    </dgm:pt>
    <dgm:pt modelId="{1B31939F-F40A-4914-9873-C8E2E2621E9F}" type="pres">
      <dgm:prSet presAssocID="{02EE1A40-8184-4BDA-B317-0256B1B75125}" presName="parentText" presStyleLbl="node1" presStyleIdx="0" presStyleCnt="2">
        <dgm:presLayoutVars>
          <dgm:chMax val="0"/>
          <dgm:bulletEnabled val="1"/>
        </dgm:presLayoutVars>
      </dgm:prSet>
      <dgm:spPr/>
    </dgm:pt>
    <dgm:pt modelId="{FA9491F3-6B51-4BA5-AAA1-397F59C38234}" type="pres">
      <dgm:prSet presAssocID="{3C7AF858-3980-4588-80CB-0C2D90124E81}" presName="spacer" presStyleCnt="0"/>
      <dgm:spPr/>
    </dgm:pt>
    <dgm:pt modelId="{EDEF0945-EF75-42F8-BE3B-C668E8DA7B1D}" type="pres">
      <dgm:prSet presAssocID="{FB6CEF05-3AA1-4FE8-9880-E2A8C79972E0}" presName="parentText" presStyleLbl="node1" presStyleIdx="1" presStyleCnt="2">
        <dgm:presLayoutVars>
          <dgm:chMax val="0"/>
          <dgm:bulletEnabled val="1"/>
        </dgm:presLayoutVars>
      </dgm:prSet>
      <dgm:spPr/>
    </dgm:pt>
  </dgm:ptLst>
  <dgm:cxnLst>
    <dgm:cxn modelId="{80DAEE2B-3434-45AE-A925-2851F8169547}" type="presOf" srcId="{6B36CA80-4805-43C4-BED9-562BA2307836}" destId="{5768E2AB-DE88-4475-9CF7-4B29F223704B}" srcOrd="0" destOrd="0" presId="urn:microsoft.com/office/officeart/2005/8/layout/vList2"/>
    <dgm:cxn modelId="{5999CD37-B7C4-466E-A519-76C0F9F98785}" type="presOf" srcId="{FB6CEF05-3AA1-4FE8-9880-E2A8C79972E0}" destId="{EDEF0945-EF75-42F8-BE3B-C668E8DA7B1D}" srcOrd="0" destOrd="0" presId="urn:microsoft.com/office/officeart/2005/8/layout/vList2"/>
    <dgm:cxn modelId="{1DD53F84-BD93-4A13-B0FE-611583BA80BF}" srcId="{6B36CA80-4805-43C4-BED9-562BA2307836}" destId="{FB6CEF05-3AA1-4FE8-9880-E2A8C79972E0}" srcOrd="1" destOrd="0" parTransId="{CE1DFF9A-2432-4E93-BD66-237527205E96}" sibTransId="{1DEFCB6B-153C-465C-BE8D-8A9E20063EFF}"/>
    <dgm:cxn modelId="{63AACCA3-6B1F-42D1-A189-7296B0CA6E56}" type="presOf" srcId="{02EE1A40-8184-4BDA-B317-0256B1B75125}" destId="{1B31939F-F40A-4914-9873-C8E2E2621E9F}" srcOrd="0" destOrd="0" presId="urn:microsoft.com/office/officeart/2005/8/layout/vList2"/>
    <dgm:cxn modelId="{E24D5AC6-6A05-4E9B-8A19-3CBEF7C31B19}" srcId="{6B36CA80-4805-43C4-BED9-562BA2307836}" destId="{02EE1A40-8184-4BDA-B317-0256B1B75125}" srcOrd="0" destOrd="0" parTransId="{58CBBBD0-8431-41DC-AB8F-7F62219DA1E8}" sibTransId="{3C7AF858-3980-4588-80CB-0C2D90124E81}"/>
    <dgm:cxn modelId="{0B527FE6-DDDF-415B-AA23-D64B06D91A3D}" type="presParOf" srcId="{5768E2AB-DE88-4475-9CF7-4B29F223704B}" destId="{1B31939F-F40A-4914-9873-C8E2E2621E9F}" srcOrd="0" destOrd="0" presId="urn:microsoft.com/office/officeart/2005/8/layout/vList2"/>
    <dgm:cxn modelId="{806FF32B-CADC-4F13-A500-E2380C694E6C}" type="presParOf" srcId="{5768E2AB-DE88-4475-9CF7-4B29F223704B}" destId="{FA9491F3-6B51-4BA5-AAA1-397F59C38234}" srcOrd="1" destOrd="0" presId="urn:microsoft.com/office/officeart/2005/8/layout/vList2"/>
    <dgm:cxn modelId="{20680EB9-607A-4D36-96F6-BF883C4FAEEF}" type="presParOf" srcId="{5768E2AB-DE88-4475-9CF7-4B29F223704B}" destId="{EDEF0945-EF75-42F8-BE3B-C668E8DA7B1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36CA80-4805-43C4-BED9-562BA230783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68BE8A2-4251-408E-93F8-3DF7B0087BAD}">
      <dgm:prSet phldr="0"/>
      <dgm:spPr/>
      <dgm:t>
        <a:bodyPr/>
        <a:lstStyle/>
        <a:p>
          <a:pPr algn="l" rtl="0">
            <a:lnSpc>
              <a:spcPct val="114999"/>
            </a:lnSpc>
          </a:pPr>
          <a:r>
            <a:rPr lang="en-US"/>
            <a:t>Les réseaux neuronaux reflètent le comportement du cerveau humain, permettant aux programmes informatiques de reconnaître les modèles et de résoudre les problèmes communs dans les domaines de l’IA, de l’apprentissage automatique et de l’apprentissage profond. </a:t>
          </a:r>
        </a:p>
      </dgm:t>
    </dgm:pt>
    <dgm:pt modelId="{E225A0D0-A85C-4A28-B693-E9D710FDB50F}" type="parTrans" cxnId="{4E92CB99-1210-4373-8C58-982B7D70C45D}">
      <dgm:prSet/>
      <dgm:spPr/>
    </dgm:pt>
    <dgm:pt modelId="{5781E492-0B0E-4154-9477-4F2958362154}" type="sibTrans" cxnId="{4E92CB99-1210-4373-8C58-982B7D70C45D}">
      <dgm:prSet/>
      <dgm:spPr/>
    </dgm:pt>
    <dgm:pt modelId="{841AF636-2BA0-4622-BB75-61CEF7EEE42C}">
      <dgm:prSet phldr="0"/>
      <dgm:spPr/>
      <dgm:t>
        <a:bodyPr/>
        <a:lstStyle/>
        <a:p>
          <a:pPr algn="l" rtl="0">
            <a:lnSpc>
              <a:spcPct val="114999"/>
            </a:lnSpc>
          </a:pPr>
          <a:r>
            <a:rPr lang="en-US"/>
            <a:t>Les réseaux neuronaux comptent sur les données d’entraînement pour apprendre et améliorer leur précision au fil du temps. Une fois que ces algorithmes d’apprentissage sont mis au point avec précision, ils sont des outils puissants en informatique et en intelligence artificielle, ce qui nous permet de classer et de regrouper les données à une vitesse élevée. </a:t>
          </a:r>
        </a:p>
      </dgm:t>
    </dgm:pt>
    <dgm:pt modelId="{B7EA2840-9473-431E-B906-666713C0C698}" type="parTrans" cxnId="{2C36BE03-BD9C-402F-9736-185E70B0B9E2}">
      <dgm:prSet/>
      <dgm:spPr/>
    </dgm:pt>
    <dgm:pt modelId="{1976E086-A5B0-4302-96DC-FC976BC07843}" type="sibTrans" cxnId="{2C36BE03-BD9C-402F-9736-185E70B0B9E2}">
      <dgm:prSet/>
      <dgm:spPr/>
    </dgm:pt>
    <dgm:pt modelId="{7C1B481E-6D11-4583-8CF6-7B9605503A9F}" type="pres">
      <dgm:prSet presAssocID="{6B36CA80-4805-43C4-BED9-562BA2307836}" presName="linear" presStyleCnt="0">
        <dgm:presLayoutVars>
          <dgm:animLvl val="lvl"/>
          <dgm:resizeHandles val="exact"/>
        </dgm:presLayoutVars>
      </dgm:prSet>
      <dgm:spPr/>
    </dgm:pt>
    <dgm:pt modelId="{7C25D888-F4BD-4000-8C2F-D2F4FC2D7C48}" type="pres">
      <dgm:prSet presAssocID="{268BE8A2-4251-408E-93F8-3DF7B0087BAD}" presName="parentText" presStyleLbl="node1" presStyleIdx="0" presStyleCnt="2">
        <dgm:presLayoutVars>
          <dgm:chMax val="0"/>
          <dgm:bulletEnabled val="1"/>
        </dgm:presLayoutVars>
      </dgm:prSet>
      <dgm:spPr/>
    </dgm:pt>
    <dgm:pt modelId="{16A589EA-D341-4064-BAFA-D8F51613C040}" type="pres">
      <dgm:prSet presAssocID="{5781E492-0B0E-4154-9477-4F2958362154}" presName="spacer" presStyleCnt="0"/>
      <dgm:spPr/>
    </dgm:pt>
    <dgm:pt modelId="{63F68872-794A-4881-AB89-320FAC6B4D65}" type="pres">
      <dgm:prSet presAssocID="{841AF636-2BA0-4622-BB75-61CEF7EEE42C}" presName="parentText" presStyleLbl="node1" presStyleIdx="1" presStyleCnt="2">
        <dgm:presLayoutVars>
          <dgm:chMax val="0"/>
          <dgm:bulletEnabled val="1"/>
        </dgm:presLayoutVars>
      </dgm:prSet>
      <dgm:spPr/>
    </dgm:pt>
  </dgm:ptLst>
  <dgm:cxnLst>
    <dgm:cxn modelId="{2C36BE03-BD9C-402F-9736-185E70B0B9E2}" srcId="{6B36CA80-4805-43C4-BED9-562BA2307836}" destId="{841AF636-2BA0-4622-BB75-61CEF7EEE42C}" srcOrd="1" destOrd="0" parTransId="{B7EA2840-9473-431E-B906-666713C0C698}" sibTransId="{1976E086-A5B0-4302-96DC-FC976BC07843}"/>
    <dgm:cxn modelId="{7BEC9597-2436-41A8-9517-9228AF017A95}" type="presOf" srcId="{841AF636-2BA0-4622-BB75-61CEF7EEE42C}" destId="{63F68872-794A-4881-AB89-320FAC6B4D65}" srcOrd="0" destOrd="0" presId="urn:microsoft.com/office/officeart/2005/8/layout/vList2"/>
    <dgm:cxn modelId="{4E92CB99-1210-4373-8C58-982B7D70C45D}" srcId="{6B36CA80-4805-43C4-BED9-562BA2307836}" destId="{268BE8A2-4251-408E-93F8-3DF7B0087BAD}" srcOrd="0" destOrd="0" parTransId="{E225A0D0-A85C-4A28-B693-E9D710FDB50F}" sibTransId="{5781E492-0B0E-4154-9477-4F2958362154}"/>
    <dgm:cxn modelId="{EEDE0CBF-D867-4DDC-9C0B-9A641D149A25}" type="presOf" srcId="{6B36CA80-4805-43C4-BED9-562BA2307836}" destId="{7C1B481E-6D11-4583-8CF6-7B9605503A9F}" srcOrd="0" destOrd="0" presId="urn:microsoft.com/office/officeart/2005/8/layout/vList2"/>
    <dgm:cxn modelId="{E9CFABD5-05FD-4257-95C8-BFF32EC7ED13}" type="presOf" srcId="{268BE8A2-4251-408E-93F8-3DF7B0087BAD}" destId="{7C25D888-F4BD-4000-8C2F-D2F4FC2D7C48}" srcOrd="0" destOrd="0" presId="urn:microsoft.com/office/officeart/2005/8/layout/vList2"/>
    <dgm:cxn modelId="{50986DCB-6CF2-47A2-90F3-4EB25791A408}" type="presParOf" srcId="{7C1B481E-6D11-4583-8CF6-7B9605503A9F}" destId="{7C25D888-F4BD-4000-8C2F-D2F4FC2D7C48}" srcOrd="0" destOrd="0" presId="urn:microsoft.com/office/officeart/2005/8/layout/vList2"/>
    <dgm:cxn modelId="{26120D4B-4867-4573-B236-CA0D44EEB444}" type="presParOf" srcId="{7C1B481E-6D11-4583-8CF6-7B9605503A9F}" destId="{16A589EA-D341-4064-BAFA-D8F51613C040}" srcOrd="1" destOrd="0" presId="urn:microsoft.com/office/officeart/2005/8/layout/vList2"/>
    <dgm:cxn modelId="{AED57D53-A9D1-4831-AD94-BF43F2AA3AD4}" type="presParOf" srcId="{7C1B481E-6D11-4583-8CF6-7B9605503A9F}" destId="{63F68872-794A-4881-AB89-320FAC6B4D6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C629ED-F86D-4DE1-9BE7-5419D3A216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515D323-FF6E-4410-81D6-25B284C4AA9A}">
      <dgm:prSet/>
      <dgm:spPr/>
      <dgm:t>
        <a:bodyPr/>
        <a:lstStyle/>
        <a:p>
          <a:r>
            <a:rPr lang="en-US" baseline="0"/>
            <a:t>Pour comparer la performance des modèles sur la data unbalanced </a:t>
          </a:r>
          <a:r>
            <a:rPr lang="en-US" baseline="0">
              <a:latin typeface="Bell MT"/>
            </a:rPr>
            <a:t>et</a:t>
          </a:r>
          <a:r>
            <a:rPr lang="en-US" baseline="0"/>
            <a:t> balanced par rapport à la variable cible Display</a:t>
          </a:r>
          <a:r>
            <a:rPr lang="en-US" baseline="0">
              <a:latin typeface="Bell MT"/>
            </a:rPr>
            <a:t>,</a:t>
          </a:r>
          <a:r>
            <a:rPr lang="en-US" baseline="0"/>
            <a:t> </a:t>
          </a:r>
          <a:r>
            <a:rPr lang="en-US" baseline="0">
              <a:latin typeface="Bell MT"/>
            </a:rPr>
            <a:t>nous</a:t>
          </a:r>
          <a:r>
            <a:rPr lang="en-US" baseline="0"/>
            <a:t> nous sommes </a:t>
          </a:r>
          <a:r>
            <a:rPr lang="fr-FR" baseline="0"/>
            <a:t>intéressés aux </a:t>
          </a:r>
          <a:r>
            <a:rPr lang="fr-FR" baseline="0">
              <a:latin typeface="Bell MT"/>
            </a:rPr>
            <a:t>métriques</a:t>
          </a:r>
          <a:r>
            <a:rPr lang="fr-FR" baseline="0"/>
            <a:t> « matrice de confusion et pour plus détails classification_reports » en procédant </a:t>
          </a:r>
          <a:r>
            <a:rPr lang="en-US" baseline="0"/>
            <a:t>comme suit:</a:t>
          </a:r>
          <a:endParaRPr lang="en-US"/>
        </a:p>
      </dgm:t>
    </dgm:pt>
    <dgm:pt modelId="{A970D107-0C2A-4B15-BBA8-FFC5D225A770}" type="parTrans" cxnId="{0167D544-160C-40CD-AE2C-33A199C6998F}">
      <dgm:prSet/>
      <dgm:spPr/>
      <dgm:t>
        <a:bodyPr/>
        <a:lstStyle/>
        <a:p>
          <a:endParaRPr lang="en-US"/>
        </a:p>
      </dgm:t>
    </dgm:pt>
    <dgm:pt modelId="{E20CC84D-28B5-4311-B04E-16F6D0B39AFE}" type="sibTrans" cxnId="{0167D544-160C-40CD-AE2C-33A199C6998F}">
      <dgm:prSet/>
      <dgm:spPr/>
      <dgm:t>
        <a:bodyPr/>
        <a:lstStyle/>
        <a:p>
          <a:endParaRPr lang="en-US"/>
        </a:p>
      </dgm:t>
    </dgm:pt>
    <dgm:pt modelId="{80C0C274-5609-4AF1-BDBC-47269E462626}">
      <dgm:prSet/>
      <dgm:spPr/>
      <dgm:t>
        <a:bodyPr/>
        <a:lstStyle/>
        <a:p>
          <a:r>
            <a:rPr lang="en-US" baseline="0"/>
            <a:t>Unbalanced data-based model vs balanced based model</a:t>
          </a:r>
          <a:endParaRPr lang="en-US"/>
        </a:p>
      </dgm:t>
    </dgm:pt>
    <dgm:pt modelId="{72F209DB-0816-422F-8768-627F59C4B229}" type="parTrans" cxnId="{E865B9F4-24C9-4DAB-9C78-A74170C703B8}">
      <dgm:prSet/>
      <dgm:spPr/>
      <dgm:t>
        <a:bodyPr/>
        <a:lstStyle/>
        <a:p>
          <a:endParaRPr lang="en-US"/>
        </a:p>
      </dgm:t>
    </dgm:pt>
    <dgm:pt modelId="{EB058C55-6164-4E22-9A7C-6ED22877342F}" type="sibTrans" cxnId="{E865B9F4-24C9-4DAB-9C78-A74170C703B8}">
      <dgm:prSet/>
      <dgm:spPr/>
      <dgm:t>
        <a:bodyPr/>
        <a:lstStyle/>
        <a:p>
          <a:endParaRPr lang="en-US"/>
        </a:p>
      </dgm:t>
    </dgm:pt>
    <dgm:pt modelId="{0A1657D1-D560-4107-8F2C-DC646955A105}">
      <dgm:prSet/>
      <dgm:spPr/>
      <dgm:t>
        <a:bodyPr/>
        <a:lstStyle/>
        <a:p>
          <a:r>
            <a:rPr lang="en-US" baseline="0"/>
            <a:t>Stratified unbalanced data-based model vs balanced based model</a:t>
          </a:r>
          <a:endParaRPr lang="en-US"/>
        </a:p>
      </dgm:t>
    </dgm:pt>
    <dgm:pt modelId="{519C618C-5EAE-46BD-8D8A-9C35316AA34C}" type="parTrans" cxnId="{97715668-B0F2-4920-B993-14FA1E86C49F}">
      <dgm:prSet/>
      <dgm:spPr/>
      <dgm:t>
        <a:bodyPr/>
        <a:lstStyle/>
        <a:p>
          <a:endParaRPr lang="en-US"/>
        </a:p>
      </dgm:t>
    </dgm:pt>
    <dgm:pt modelId="{E5F2FFF7-9A90-4618-AC9E-86661EA2D6F8}" type="sibTrans" cxnId="{97715668-B0F2-4920-B993-14FA1E86C49F}">
      <dgm:prSet/>
      <dgm:spPr/>
      <dgm:t>
        <a:bodyPr/>
        <a:lstStyle/>
        <a:p>
          <a:endParaRPr lang="en-US"/>
        </a:p>
      </dgm:t>
    </dgm:pt>
    <dgm:pt modelId="{2AC9A9E3-9FE4-4586-9994-E7D0F2FC3ED8}" type="pres">
      <dgm:prSet presAssocID="{54C629ED-F86D-4DE1-9BE7-5419D3A2164B}" presName="linear" presStyleCnt="0">
        <dgm:presLayoutVars>
          <dgm:animLvl val="lvl"/>
          <dgm:resizeHandles val="exact"/>
        </dgm:presLayoutVars>
      </dgm:prSet>
      <dgm:spPr/>
    </dgm:pt>
    <dgm:pt modelId="{417282AD-7461-4100-8390-4D4DF4E86D70}" type="pres">
      <dgm:prSet presAssocID="{E515D323-FF6E-4410-81D6-25B284C4AA9A}" presName="parentText" presStyleLbl="node1" presStyleIdx="0" presStyleCnt="1">
        <dgm:presLayoutVars>
          <dgm:chMax val="0"/>
          <dgm:bulletEnabled val="1"/>
        </dgm:presLayoutVars>
      </dgm:prSet>
      <dgm:spPr/>
    </dgm:pt>
    <dgm:pt modelId="{195A3489-257E-444A-B624-6034225E481A}" type="pres">
      <dgm:prSet presAssocID="{E515D323-FF6E-4410-81D6-25B284C4AA9A}" presName="childText" presStyleLbl="revTx" presStyleIdx="0" presStyleCnt="1">
        <dgm:presLayoutVars>
          <dgm:bulletEnabled val="1"/>
        </dgm:presLayoutVars>
      </dgm:prSet>
      <dgm:spPr/>
    </dgm:pt>
  </dgm:ptLst>
  <dgm:cxnLst>
    <dgm:cxn modelId="{796AA90C-E090-40A0-8A28-81C4DD3C3899}" type="presOf" srcId="{0A1657D1-D560-4107-8F2C-DC646955A105}" destId="{195A3489-257E-444A-B624-6034225E481A}" srcOrd="0" destOrd="1" presId="urn:microsoft.com/office/officeart/2005/8/layout/vList2"/>
    <dgm:cxn modelId="{8EFA2E14-864D-4D23-B4A0-95971629B11D}" type="presOf" srcId="{80C0C274-5609-4AF1-BDBC-47269E462626}" destId="{195A3489-257E-444A-B624-6034225E481A}" srcOrd="0" destOrd="0" presId="urn:microsoft.com/office/officeart/2005/8/layout/vList2"/>
    <dgm:cxn modelId="{0167D544-160C-40CD-AE2C-33A199C6998F}" srcId="{54C629ED-F86D-4DE1-9BE7-5419D3A2164B}" destId="{E515D323-FF6E-4410-81D6-25B284C4AA9A}" srcOrd="0" destOrd="0" parTransId="{A970D107-0C2A-4B15-BBA8-FFC5D225A770}" sibTransId="{E20CC84D-28B5-4311-B04E-16F6D0B39AFE}"/>
    <dgm:cxn modelId="{97715668-B0F2-4920-B993-14FA1E86C49F}" srcId="{E515D323-FF6E-4410-81D6-25B284C4AA9A}" destId="{0A1657D1-D560-4107-8F2C-DC646955A105}" srcOrd="1" destOrd="0" parTransId="{519C618C-5EAE-46BD-8D8A-9C35316AA34C}" sibTransId="{E5F2FFF7-9A90-4618-AC9E-86661EA2D6F8}"/>
    <dgm:cxn modelId="{D0FB3396-D722-4C0E-90F4-17F77C2D1F52}" type="presOf" srcId="{54C629ED-F86D-4DE1-9BE7-5419D3A2164B}" destId="{2AC9A9E3-9FE4-4586-9994-E7D0F2FC3ED8}" srcOrd="0" destOrd="0" presId="urn:microsoft.com/office/officeart/2005/8/layout/vList2"/>
    <dgm:cxn modelId="{5ABB44C1-4A95-41E2-9B41-22BDAEF7A7E3}" type="presOf" srcId="{E515D323-FF6E-4410-81D6-25B284C4AA9A}" destId="{417282AD-7461-4100-8390-4D4DF4E86D70}" srcOrd="0" destOrd="0" presId="urn:microsoft.com/office/officeart/2005/8/layout/vList2"/>
    <dgm:cxn modelId="{E865B9F4-24C9-4DAB-9C78-A74170C703B8}" srcId="{E515D323-FF6E-4410-81D6-25B284C4AA9A}" destId="{80C0C274-5609-4AF1-BDBC-47269E462626}" srcOrd="0" destOrd="0" parTransId="{72F209DB-0816-422F-8768-627F59C4B229}" sibTransId="{EB058C55-6164-4E22-9A7C-6ED22877342F}"/>
    <dgm:cxn modelId="{8AB060C3-BDAC-479D-9FC1-CA0CB5372B8E}" type="presParOf" srcId="{2AC9A9E3-9FE4-4586-9994-E7D0F2FC3ED8}" destId="{417282AD-7461-4100-8390-4D4DF4E86D70}" srcOrd="0" destOrd="0" presId="urn:microsoft.com/office/officeart/2005/8/layout/vList2"/>
    <dgm:cxn modelId="{8295FFFC-8031-4850-A48D-B5E13DAB7330}" type="presParOf" srcId="{2AC9A9E3-9FE4-4586-9994-E7D0F2FC3ED8}" destId="{195A3489-257E-444A-B624-6034225E481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514C9-DEEA-470D-8264-92C21DDD1F2B}">
      <dsp:nvSpPr>
        <dsp:cNvPr id="0" name=""/>
        <dsp:cNvSpPr/>
      </dsp:nvSpPr>
      <dsp:spPr>
        <a:xfrm>
          <a:off x="3252" y="212784"/>
          <a:ext cx="2580205" cy="15481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a:t>cor_sales_in_vol :</a:t>
          </a:r>
          <a:r>
            <a:rPr lang="en-US" sz="2200" kern="1200" baseline="0"/>
            <a:t> ventes corrigées en volume </a:t>
          </a:r>
          <a:endParaRPr lang="en-US" sz="2200" kern="1200"/>
        </a:p>
      </dsp:txBody>
      <dsp:txXfrm>
        <a:off x="3252" y="212784"/>
        <a:ext cx="2580205" cy="1548123"/>
      </dsp:txXfrm>
    </dsp:sp>
    <dsp:sp modelId="{E521C90F-484F-4B0D-9C2C-0EE528AE2E12}">
      <dsp:nvSpPr>
        <dsp:cNvPr id="0" name=""/>
        <dsp:cNvSpPr/>
      </dsp:nvSpPr>
      <dsp:spPr>
        <a:xfrm>
          <a:off x="2841478" y="212784"/>
          <a:ext cx="2580205" cy="15481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a:t>cor_sales_in_val : </a:t>
          </a:r>
          <a:r>
            <a:rPr lang="en-US" sz="2200" kern="1200" baseline="0"/>
            <a:t>ventes corrigées en valeur </a:t>
          </a:r>
          <a:endParaRPr lang="en-US" sz="2200" kern="1200"/>
        </a:p>
      </dsp:txBody>
      <dsp:txXfrm>
        <a:off x="2841478" y="212784"/>
        <a:ext cx="2580205" cy="1548123"/>
      </dsp:txXfrm>
    </dsp:sp>
    <dsp:sp modelId="{8697820B-00DE-40F4-9D45-D74DD19E0E59}">
      <dsp:nvSpPr>
        <dsp:cNvPr id="0" name=""/>
        <dsp:cNvSpPr/>
      </dsp:nvSpPr>
      <dsp:spPr>
        <a:xfrm>
          <a:off x="5679704" y="212784"/>
          <a:ext cx="2580205" cy="15481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a:t>turnover : </a:t>
          </a:r>
          <a:r>
            <a:rPr lang="en-US" sz="2200" kern="1200" baseline="0"/>
            <a:t>chiffre d’affaires du magasin </a:t>
          </a:r>
          <a:endParaRPr lang="en-US" sz="2200" kern="1200"/>
        </a:p>
      </dsp:txBody>
      <dsp:txXfrm>
        <a:off x="5679704" y="212784"/>
        <a:ext cx="2580205" cy="1548123"/>
      </dsp:txXfrm>
    </dsp:sp>
    <dsp:sp modelId="{D33A84F4-0AD5-41BD-A521-61985E7A24E1}">
      <dsp:nvSpPr>
        <dsp:cNvPr id="0" name=""/>
        <dsp:cNvSpPr/>
      </dsp:nvSpPr>
      <dsp:spPr>
        <a:xfrm>
          <a:off x="8517930" y="212784"/>
          <a:ext cx="2580205" cy="154812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dirty="0"/>
            <a:t>value : </a:t>
          </a:r>
          <a:r>
            <a:rPr lang="en-US" sz="2200" b="0" kern="1200" baseline="0" dirty="0"/>
            <a:t>l</a:t>
          </a:r>
          <a:r>
            <a:rPr lang="en-US" sz="2200" kern="1200" baseline="0" dirty="0"/>
            <a:t>es </a:t>
          </a:r>
          <a:r>
            <a:rPr lang="en-US" sz="2200" kern="1200" baseline="0" dirty="0" err="1"/>
            <a:t>valeurs</a:t>
          </a:r>
          <a:r>
            <a:rPr lang="en-US" sz="2200" kern="1200" baseline="0" dirty="0"/>
            <a:t> </a:t>
          </a:r>
          <a:endParaRPr lang="en-US" sz="2200" kern="1200" dirty="0"/>
        </a:p>
      </dsp:txBody>
      <dsp:txXfrm>
        <a:off x="8517930" y="212784"/>
        <a:ext cx="2580205" cy="1548123"/>
      </dsp:txXfrm>
    </dsp:sp>
    <dsp:sp modelId="{089892BD-13A2-4362-BCA8-D405CFB1093E}">
      <dsp:nvSpPr>
        <dsp:cNvPr id="0" name=""/>
        <dsp:cNvSpPr/>
      </dsp:nvSpPr>
      <dsp:spPr>
        <a:xfrm>
          <a:off x="1422365" y="2018928"/>
          <a:ext cx="2580205" cy="154812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a:t>enseigne </a:t>
          </a:r>
          <a:endParaRPr lang="en-US" sz="2200" kern="1200"/>
        </a:p>
      </dsp:txBody>
      <dsp:txXfrm>
        <a:off x="1422365" y="2018928"/>
        <a:ext cx="2580205" cy="1548123"/>
      </dsp:txXfrm>
    </dsp:sp>
    <dsp:sp modelId="{063A0528-BFFA-4994-A6D8-539D2E501A6B}">
      <dsp:nvSpPr>
        <dsp:cNvPr id="0" name=""/>
        <dsp:cNvSpPr/>
      </dsp:nvSpPr>
      <dsp:spPr>
        <a:xfrm>
          <a:off x="4260591" y="2018928"/>
          <a:ext cx="2580205" cy="15481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a:t>VenteConv : </a:t>
          </a:r>
          <a:r>
            <a:rPr lang="en-US" sz="2200" kern="1200" baseline="0"/>
            <a:t>les ventes converties </a:t>
          </a:r>
          <a:endParaRPr lang="en-US" sz="2200" kern="1200"/>
        </a:p>
      </dsp:txBody>
      <dsp:txXfrm>
        <a:off x="4260591" y="2018928"/>
        <a:ext cx="2580205" cy="1548123"/>
      </dsp:txXfrm>
    </dsp:sp>
    <dsp:sp modelId="{50E2BD56-491A-4607-AFCB-9F40CA1338D3}">
      <dsp:nvSpPr>
        <dsp:cNvPr id="0" name=""/>
        <dsp:cNvSpPr/>
      </dsp:nvSpPr>
      <dsp:spPr>
        <a:xfrm>
          <a:off x="7098817" y="2018928"/>
          <a:ext cx="2580205" cy="15481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dirty="0"/>
            <a:t>Feature : </a:t>
          </a:r>
          <a:r>
            <a:rPr lang="en-US" sz="2200" b="1" kern="1200" baseline="0" dirty="0" err="1"/>
            <a:t>Enseigne</a:t>
          </a:r>
          <a:r>
            <a:rPr lang="en-US" sz="2200" b="1" kern="1200" baseline="0" dirty="0"/>
            <a:t> </a:t>
          </a:r>
          <a:r>
            <a:rPr lang="en-US" sz="2200" b="1" kern="1200" baseline="0" dirty="0" err="1"/>
            <a:t>ayant</a:t>
          </a:r>
          <a:r>
            <a:rPr lang="en-US" sz="2200" b="1" kern="1200" baseline="0" dirty="0"/>
            <a:t> </a:t>
          </a:r>
          <a:r>
            <a:rPr lang="en-US" sz="2200" b="1" kern="1200" baseline="0" dirty="0" err="1"/>
            <a:t>reçu</a:t>
          </a:r>
          <a:r>
            <a:rPr lang="en-US" sz="2200" b="1" kern="1200" baseline="0" dirty="0"/>
            <a:t> un </a:t>
          </a:r>
          <a:r>
            <a:rPr lang="fr-FR" sz="2200" b="1" kern="1200" baseline="0" dirty="0"/>
            <a:t>prospectus</a:t>
          </a:r>
          <a:r>
            <a:rPr lang="en-US" sz="2200" b="1" kern="1200" baseline="0" dirty="0"/>
            <a:t> </a:t>
          </a:r>
          <a:endParaRPr lang="en-US" sz="2200" kern="1200" dirty="0"/>
        </a:p>
      </dsp:txBody>
      <dsp:txXfrm>
        <a:off x="7098817" y="2018928"/>
        <a:ext cx="2580205" cy="1548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1939F-F40A-4914-9873-C8E2E2621E9F}">
      <dsp:nvSpPr>
        <dsp:cNvPr id="0" name=""/>
        <dsp:cNvSpPr/>
      </dsp:nvSpPr>
      <dsp:spPr>
        <a:xfrm>
          <a:off x="0" y="98318"/>
          <a:ext cx="5179329" cy="26208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Il s'agit d'une méthode d'ensemble arbres de décision  générés sur un ensemble de données réparties de façon aléatoire. Cet ensemble d'arbres de décision classificateurs est également connu sous le nom de forêt. Les arbres de décision individuels sont générés à l'aide d'un indicateur de sélection d'attribut tel que le gain d'information, le ratio de gain et l'indice de Gini pour chaque attribut. Chaque arbre dépend d'un échantillon aléatoire indépendant. </a:t>
          </a:r>
          <a:endParaRPr lang="en-US" sz="1600" kern="1200"/>
        </a:p>
      </dsp:txBody>
      <dsp:txXfrm>
        <a:off x="127937" y="226255"/>
        <a:ext cx="4923455" cy="2364926"/>
      </dsp:txXfrm>
    </dsp:sp>
    <dsp:sp modelId="{EDEF0945-EF75-42F8-BE3B-C668E8DA7B1D}">
      <dsp:nvSpPr>
        <dsp:cNvPr id="0" name=""/>
        <dsp:cNvSpPr/>
      </dsp:nvSpPr>
      <dsp:spPr>
        <a:xfrm>
          <a:off x="0" y="2765198"/>
          <a:ext cx="5179329" cy="2620800"/>
        </a:xfrm>
        <a:prstGeom prst="roundRect">
          <a:avLst/>
        </a:prstGeom>
        <a:solidFill>
          <a:schemeClr val="accent2">
            <a:hueOff val="3027699"/>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Dans un problème de classification, chaque arbre vote et la classe la plus populaire est choisie comme résultat final. Dans le cas de la régression, la moyenne de toutes les sorties des arbres est considérée comme le résultat final. Il est plus simple et plus puissant que les autres algorithmes de classification non linéaires. </a:t>
          </a:r>
          <a:endParaRPr lang="en-US" sz="1600" kern="1200"/>
        </a:p>
      </dsp:txBody>
      <dsp:txXfrm>
        <a:off x="127937" y="2893135"/>
        <a:ext cx="4923455" cy="2364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5D888-F4BD-4000-8C2F-D2F4FC2D7C48}">
      <dsp:nvSpPr>
        <dsp:cNvPr id="0" name=""/>
        <dsp:cNvSpPr/>
      </dsp:nvSpPr>
      <dsp:spPr>
        <a:xfrm>
          <a:off x="0" y="223937"/>
          <a:ext cx="6408738" cy="262986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114999"/>
            </a:lnSpc>
            <a:spcBef>
              <a:spcPct val="0"/>
            </a:spcBef>
            <a:spcAft>
              <a:spcPct val="35000"/>
            </a:spcAft>
            <a:buNone/>
          </a:pPr>
          <a:r>
            <a:rPr lang="en-US" sz="1800" kern="1200"/>
            <a:t>Les réseaux neuronaux reflètent le comportement du cerveau humain, permettant aux programmes informatiques de reconnaître les modèles et de résoudre les problèmes communs dans les domaines de l’IA, de l’apprentissage automatique et de l’apprentissage profond. </a:t>
          </a:r>
        </a:p>
      </dsp:txBody>
      <dsp:txXfrm>
        <a:off x="128380" y="352317"/>
        <a:ext cx="6151978" cy="2373107"/>
      </dsp:txXfrm>
    </dsp:sp>
    <dsp:sp modelId="{63F68872-794A-4881-AB89-320FAC6B4D65}">
      <dsp:nvSpPr>
        <dsp:cNvPr id="0" name=""/>
        <dsp:cNvSpPr/>
      </dsp:nvSpPr>
      <dsp:spPr>
        <a:xfrm>
          <a:off x="0" y="2905645"/>
          <a:ext cx="6408738" cy="2629867"/>
        </a:xfrm>
        <a:prstGeom prst="roundRect">
          <a:avLst/>
        </a:prstGeom>
        <a:solidFill>
          <a:schemeClr val="accent2">
            <a:hueOff val="3027699"/>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114999"/>
            </a:lnSpc>
            <a:spcBef>
              <a:spcPct val="0"/>
            </a:spcBef>
            <a:spcAft>
              <a:spcPct val="35000"/>
            </a:spcAft>
            <a:buNone/>
          </a:pPr>
          <a:r>
            <a:rPr lang="en-US" sz="1800" kern="1200"/>
            <a:t>Les réseaux neuronaux comptent sur les données d’entraînement pour apprendre et améliorer leur précision au fil du temps. Une fois que ces algorithmes d’apprentissage sont mis au point avec précision, ils sont des outils puissants en informatique et en intelligence artificielle, ce qui nous permet de classer et de regrouper les données à une vitesse élevée. </a:t>
          </a:r>
        </a:p>
      </dsp:txBody>
      <dsp:txXfrm>
        <a:off x="128380" y="3034025"/>
        <a:ext cx="6151978" cy="23731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282AD-7461-4100-8390-4D4DF4E86D70}">
      <dsp:nvSpPr>
        <dsp:cNvPr id="0" name=""/>
        <dsp:cNvSpPr/>
      </dsp:nvSpPr>
      <dsp:spPr>
        <a:xfrm>
          <a:off x="0" y="17333"/>
          <a:ext cx="11101136" cy="285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baseline="0"/>
            <a:t>Pour comparer la performance des modèles sur la data unbalanced </a:t>
          </a:r>
          <a:r>
            <a:rPr lang="en-US" sz="3300" kern="1200" baseline="0">
              <a:latin typeface="Bell MT"/>
            </a:rPr>
            <a:t>et</a:t>
          </a:r>
          <a:r>
            <a:rPr lang="en-US" sz="3300" kern="1200" baseline="0"/>
            <a:t> balanced par rapport à la variable cible Display</a:t>
          </a:r>
          <a:r>
            <a:rPr lang="en-US" sz="3300" kern="1200" baseline="0">
              <a:latin typeface="Bell MT"/>
            </a:rPr>
            <a:t>,</a:t>
          </a:r>
          <a:r>
            <a:rPr lang="en-US" sz="3300" kern="1200" baseline="0"/>
            <a:t> </a:t>
          </a:r>
          <a:r>
            <a:rPr lang="en-US" sz="3300" kern="1200" baseline="0">
              <a:latin typeface="Bell MT"/>
            </a:rPr>
            <a:t>nous</a:t>
          </a:r>
          <a:r>
            <a:rPr lang="en-US" sz="3300" kern="1200" baseline="0"/>
            <a:t> nous sommes </a:t>
          </a:r>
          <a:r>
            <a:rPr lang="fr-FR" sz="3300" kern="1200" baseline="0"/>
            <a:t>intéressés aux </a:t>
          </a:r>
          <a:r>
            <a:rPr lang="fr-FR" sz="3300" kern="1200" baseline="0">
              <a:latin typeface="Bell MT"/>
            </a:rPr>
            <a:t>métriques</a:t>
          </a:r>
          <a:r>
            <a:rPr lang="fr-FR" sz="3300" kern="1200" baseline="0"/>
            <a:t> « matrice de confusion et pour plus détails classification_reports » en procédant </a:t>
          </a:r>
          <a:r>
            <a:rPr lang="en-US" sz="3300" kern="1200" baseline="0"/>
            <a:t>comme suit:</a:t>
          </a:r>
          <a:endParaRPr lang="en-US" sz="3300" kern="1200"/>
        </a:p>
      </dsp:txBody>
      <dsp:txXfrm>
        <a:off x="139474" y="156807"/>
        <a:ext cx="10822188" cy="2578192"/>
      </dsp:txXfrm>
    </dsp:sp>
    <dsp:sp modelId="{195A3489-257E-444A-B624-6034225E481A}">
      <dsp:nvSpPr>
        <dsp:cNvPr id="0" name=""/>
        <dsp:cNvSpPr/>
      </dsp:nvSpPr>
      <dsp:spPr>
        <a:xfrm>
          <a:off x="0" y="2874473"/>
          <a:ext cx="11101136"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61"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baseline="0"/>
            <a:t>Unbalanced data-based model vs balanced based model</a:t>
          </a:r>
          <a:endParaRPr lang="en-US" sz="2600" kern="1200"/>
        </a:p>
        <a:p>
          <a:pPr marL="228600" lvl="1" indent="-228600" algn="l" defTabSz="1155700">
            <a:lnSpc>
              <a:spcPct val="90000"/>
            </a:lnSpc>
            <a:spcBef>
              <a:spcPct val="0"/>
            </a:spcBef>
            <a:spcAft>
              <a:spcPct val="20000"/>
            </a:spcAft>
            <a:buChar char="•"/>
          </a:pPr>
          <a:r>
            <a:rPr lang="en-US" sz="2600" kern="1200" baseline="0"/>
            <a:t>Stratified unbalanced data-based model vs balanced based model</a:t>
          </a:r>
          <a:endParaRPr lang="en-US" sz="2600" kern="1200"/>
        </a:p>
      </dsp:txBody>
      <dsp:txXfrm>
        <a:off x="0" y="2874473"/>
        <a:ext cx="11101136" cy="88803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2/15/2022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1390682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2/15/2022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21782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2/15/2022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418644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2/15/2022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87396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2/15/2022</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2729588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2/15/2022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52485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2/15/2022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384273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2/15/2022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57716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2/15/2022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1137575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2/15/2022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317467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2/15/2022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2524538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2/15/2022</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‹N°›</a:t>
            </a:fld>
            <a:endParaRPr lang="en-US" sz="1000"/>
          </a:p>
        </p:txBody>
      </p:sp>
    </p:spTree>
    <p:extLst>
      <p:ext uri="{BB962C8B-B14F-4D97-AF65-F5344CB8AC3E}">
        <p14:creationId xmlns:p14="http://schemas.microsoft.com/office/powerpoint/2010/main" val="429312219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38">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69AF89E-DA0A-44FC-BCC2-F82613F3058C}"/>
              </a:ext>
            </a:extLst>
          </p:cNvPr>
          <p:cNvSpPr>
            <a:spLocks noGrp="1"/>
          </p:cNvSpPr>
          <p:nvPr>
            <p:ph type="ctrTitle"/>
          </p:nvPr>
        </p:nvSpPr>
        <p:spPr>
          <a:xfrm>
            <a:off x="550863" y="545125"/>
            <a:ext cx="4500562" cy="5767748"/>
          </a:xfrm>
        </p:spPr>
        <p:txBody>
          <a:bodyPr anchor="t">
            <a:normAutofit/>
          </a:bodyPr>
          <a:lstStyle/>
          <a:p>
            <a:br>
              <a:rPr lang="fr-FR" sz="4200" dirty="0"/>
            </a:br>
            <a:br>
              <a:rPr lang="fr-FR" sz="4200" dirty="0"/>
            </a:br>
            <a:br>
              <a:rPr lang="fr-FR" sz="4200" dirty="0"/>
            </a:br>
            <a:br>
              <a:rPr lang="fr-FR" sz="4200" dirty="0"/>
            </a:br>
            <a:br>
              <a:rPr lang="fr-FR" sz="4200" dirty="0"/>
            </a:br>
            <a:r>
              <a:rPr lang="fr-FR" sz="4200" dirty="0"/>
              <a:t>CENSUS </a:t>
            </a:r>
            <a:br>
              <a:rPr lang="fr-FR" sz="4200" dirty="0"/>
            </a:br>
            <a:r>
              <a:rPr lang="fr-FR" sz="4200" dirty="0"/>
              <a:t>DISPLAY MODELLING</a:t>
            </a:r>
            <a:br>
              <a:rPr lang="fr-FR" sz="4200" dirty="0"/>
            </a:br>
            <a:endParaRPr lang="fr-FR" sz="4200" dirty="0"/>
          </a:p>
        </p:txBody>
      </p:sp>
      <p:sp>
        <p:nvSpPr>
          <p:cNvPr id="3" name="Sous-titre 2">
            <a:extLst>
              <a:ext uri="{FF2B5EF4-FFF2-40B4-BE49-F238E27FC236}">
                <a16:creationId xmlns:a16="http://schemas.microsoft.com/office/drawing/2014/main" id="{5B68811F-3AD8-4544-BA54-F1295A1EE2F0}"/>
              </a:ext>
            </a:extLst>
          </p:cNvPr>
          <p:cNvSpPr>
            <a:spLocks noGrp="1"/>
          </p:cNvSpPr>
          <p:nvPr>
            <p:ph type="subTitle" idx="1"/>
          </p:nvPr>
        </p:nvSpPr>
        <p:spPr>
          <a:xfrm>
            <a:off x="5232400" y="4508500"/>
            <a:ext cx="6408736" cy="1804373"/>
          </a:xfrm>
        </p:spPr>
        <p:txBody>
          <a:bodyPr anchor="b">
            <a:normAutofit/>
          </a:bodyPr>
          <a:lstStyle/>
          <a:p>
            <a:r>
              <a:rPr lang="fr-FR"/>
              <a:t>Préparé par:</a:t>
            </a:r>
          </a:p>
          <a:p>
            <a:r>
              <a:rPr lang="fr-FR"/>
              <a:t>EZZOUINE Amina</a:t>
            </a:r>
          </a:p>
          <a:p>
            <a:r>
              <a:rPr lang="fr-FR" err="1"/>
              <a:t>Daouaji</a:t>
            </a:r>
            <a:r>
              <a:rPr lang="fr-FR"/>
              <a:t> </a:t>
            </a:r>
            <a:r>
              <a:rPr lang="fr-FR" err="1"/>
              <a:t>soukaina</a:t>
            </a:r>
            <a:endParaRPr lang="fr-FR"/>
          </a:p>
          <a:p>
            <a:r>
              <a:rPr lang="fr-FR" err="1"/>
              <a:t>SIDIbe</a:t>
            </a:r>
            <a:r>
              <a:rPr lang="fr-FR"/>
              <a:t> Moussa</a:t>
            </a:r>
            <a:endParaRPr lang="en-GB"/>
          </a:p>
        </p:txBody>
      </p:sp>
      <p:pic>
        <p:nvPicPr>
          <p:cNvPr id="26" name="Picture 3">
            <a:extLst>
              <a:ext uri="{FF2B5EF4-FFF2-40B4-BE49-F238E27FC236}">
                <a16:creationId xmlns:a16="http://schemas.microsoft.com/office/drawing/2014/main" id="{6AD2928D-A5A8-4DA7-A460-12053EAE17B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6" r="-6" b="-6"/>
          <a:stretch/>
        </p:blipFill>
        <p:spPr>
          <a:xfrm>
            <a:off x="5232400" y="637301"/>
            <a:ext cx="6408735" cy="3604697"/>
          </a:xfrm>
          <a:prstGeom prst="rect">
            <a:avLst/>
          </a:prstGeom>
        </p:spPr>
      </p:pic>
      <p:sp>
        <p:nvSpPr>
          <p:cNvPr id="10" name="Sous-titre 2">
            <a:extLst>
              <a:ext uri="{FF2B5EF4-FFF2-40B4-BE49-F238E27FC236}">
                <a16:creationId xmlns:a16="http://schemas.microsoft.com/office/drawing/2014/main" id="{9BF28F39-C2A7-4EFE-BC64-93CFFF86013A}"/>
              </a:ext>
            </a:extLst>
          </p:cNvPr>
          <p:cNvSpPr txBox="1">
            <a:spLocks/>
          </p:cNvSpPr>
          <p:nvPr/>
        </p:nvSpPr>
        <p:spPr>
          <a:xfrm>
            <a:off x="8695621" y="5171848"/>
            <a:ext cx="3563938" cy="1282901"/>
          </a:xfrm>
          <a:prstGeom prst="rect">
            <a:avLst/>
          </a:prstGeom>
        </p:spPr>
        <p:txBody>
          <a:bodyPr vert="horz" lIns="91440" tIns="45720" rIns="91440" bIns="45720" rtlCol="0">
            <a:normAutofit/>
          </a:bodyPr>
          <a:lstStyle>
            <a:lvl1pPr marL="0" indent="0" algn="l" defTabSz="914400" rtl="0" eaLnBrk="1" latinLnBrk="0" hangingPunct="1">
              <a:lnSpc>
                <a:spcPct val="125000"/>
              </a:lnSpc>
              <a:spcBef>
                <a:spcPts val="1000"/>
              </a:spcBef>
              <a:buFont typeface="Arial" panose="020B0604020202020204" pitchFamily="34" charset="0"/>
              <a:buNone/>
              <a:defRPr sz="1600" kern="1200" cap="all" spc="300" baseline="0">
                <a:solidFill>
                  <a:schemeClr val="tx1"/>
                </a:solidFill>
                <a:latin typeface="+mn-lt"/>
                <a:ea typeface="+mn-ea"/>
                <a:cs typeface="+mn-cs"/>
              </a:defRPr>
            </a:lvl1pPr>
            <a:lvl2pPr marL="457200" indent="0" algn="ctr" defTabSz="914400" rtl="0" eaLnBrk="1" latinLnBrk="0" hangingPunct="1">
              <a:lnSpc>
                <a:spcPct val="125000"/>
              </a:lnSpc>
              <a:spcBef>
                <a:spcPts val="500"/>
              </a:spcBef>
              <a:buFont typeface="Arial" panose="020B0604020202020204" pitchFamily="34" charset="0"/>
              <a:buNone/>
              <a:defRPr sz="2000" kern="1200" spc="50" baseline="0">
                <a:solidFill>
                  <a:schemeClr val="tx1"/>
                </a:solidFill>
                <a:latin typeface="+mn-lt"/>
                <a:ea typeface="+mn-ea"/>
                <a:cs typeface="+mn-cs"/>
              </a:defRPr>
            </a:lvl2pPr>
            <a:lvl3pPr marL="914400" indent="0" algn="ctr" defTabSz="914400" rtl="0" eaLnBrk="1" latinLnBrk="0" hangingPunct="1">
              <a:lnSpc>
                <a:spcPct val="125000"/>
              </a:lnSpc>
              <a:spcBef>
                <a:spcPts val="500"/>
              </a:spcBef>
              <a:buFont typeface="Arial" panose="020B0604020202020204" pitchFamily="34" charset="0"/>
              <a:buNone/>
              <a:defRPr sz="1800" kern="1200" spc="50" baseline="0">
                <a:solidFill>
                  <a:schemeClr val="tx1"/>
                </a:solidFill>
                <a:latin typeface="+mn-lt"/>
                <a:ea typeface="+mn-ea"/>
                <a:cs typeface="+mn-cs"/>
              </a:defRPr>
            </a:lvl3pPr>
            <a:lvl4pPr marL="1371600" indent="0" algn="ctr" defTabSz="914400" rtl="0" eaLnBrk="1" latinLnBrk="0" hangingPunct="1">
              <a:lnSpc>
                <a:spcPct val="125000"/>
              </a:lnSpc>
              <a:spcBef>
                <a:spcPts val="500"/>
              </a:spcBef>
              <a:buFont typeface="Arial" panose="020B0604020202020204" pitchFamily="34" charset="0"/>
              <a:buNone/>
              <a:defRPr sz="1600" kern="1200" spc="50" baseline="0">
                <a:solidFill>
                  <a:schemeClr val="tx1"/>
                </a:solidFill>
                <a:latin typeface="+mn-lt"/>
                <a:ea typeface="+mn-ea"/>
                <a:cs typeface="+mn-cs"/>
              </a:defRPr>
            </a:lvl4pPr>
            <a:lvl5pPr marL="1828800" indent="0" algn="ctr" defTabSz="914400" rtl="0" eaLnBrk="1" latinLnBrk="0" hangingPunct="1">
              <a:lnSpc>
                <a:spcPct val="125000"/>
              </a:lnSpc>
              <a:spcBef>
                <a:spcPts val="500"/>
              </a:spcBef>
              <a:buFont typeface="Arial" panose="020B0604020202020204" pitchFamily="34" charset="0"/>
              <a:buNone/>
              <a:defRPr sz="1600" kern="1200" spc="5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fr-FR" dirty="0">
                <a:solidFill>
                  <a:srgbClr val="FFFFFF"/>
                </a:solidFill>
              </a:rPr>
              <a:t>encadré par:</a:t>
            </a:r>
          </a:p>
          <a:p>
            <a:pPr algn="ctr"/>
            <a:r>
              <a:rPr lang="fr-FR" dirty="0">
                <a:solidFill>
                  <a:srgbClr val="FFFFFF"/>
                </a:solidFill>
              </a:rPr>
              <a:t>Pr </a:t>
            </a:r>
            <a:r>
              <a:rPr lang="fr-FR">
                <a:solidFill>
                  <a:srgbClr val="FFFFFF"/>
                </a:solidFill>
              </a:rPr>
              <a:t>moussanNif</a:t>
            </a:r>
            <a:r>
              <a:rPr lang="fr-FR" dirty="0">
                <a:solidFill>
                  <a:srgbClr val="FFFFFF"/>
                </a:solidFill>
              </a:rPr>
              <a:t> </a:t>
            </a:r>
            <a:r>
              <a:rPr lang="fr-FR" dirty="0" err="1">
                <a:solidFill>
                  <a:srgbClr val="FFFFFF"/>
                </a:solidFill>
              </a:rPr>
              <a:t>ahmed</a:t>
            </a:r>
            <a:endParaRPr lang="en-GB" dirty="0">
              <a:solidFill>
                <a:srgbClr val="FFFFFF"/>
              </a:solidFill>
            </a:endParaRPr>
          </a:p>
        </p:txBody>
      </p:sp>
    </p:spTree>
    <p:extLst>
      <p:ext uri="{BB962C8B-B14F-4D97-AF65-F5344CB8AC3E}">
        <p14:creationId xmlns:p14="http://schemas.microsoft.com/office/powerpoint/2010/main" val="2835985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76E9-058A-4BE2-9D1A-6F701AA31C18}"/>
              </a:ext>
            </a:extLst>
          </p:cNvPr>
          <p:cNvSpPr>
            <a:spLocks noGrp="1"/>
          </p:cNvSpPr>
          <p:nvPr>
            <p:ph type="title"/>
          </p:nvPr>
        </p:nvSpPr>
        <p:spPr>
          <a:xfrm>
            <a:off x="449593" y="75051"/>
            <a:ext cx="11101135" cy="944179"/>
          </a:xfrm>
        </p:spPr>
        <p:txBody>
          <a:bodyPr/>
          <a:lstStyle/>
          <a:p>
            <a:r>
              <a:rPr lang="en-US"/>
              <a:t>Les </a:t>
            </a:r>
            <a:r>
              <a:rPr lang="en-US" err="1"/>
              <a:t>paramètres</a:t>
            </a:r>
            <a:r>
              <a:rPr lang="en-US"/>
              <a:t> :</a:t>
            </a:r>
          </a:p>
        </p:txBody>
      </p:sp>
      <p:sp>
        <p:nvSpPr>
          <p:cNvPr id="3" name="Content Placeholder 2">
            <a:extLst>
              <a:ext uri="{FF2B5EF4-FFF2-40B4-BE49-F238E27FC236}">
                <a16:creationId xmlns:a16="http://schemas.microsoft.com/office/drawing/2014/main" id="{7091C711-5705-4E34-8506-369E742662FB}"/>
              </a:ext>
            </a:extLst>
          </p:cNvPr>
          <p:cNvSpPr>
            <a:spLocks noGrp="1"/>
          </p:cNvSpPr>
          <p:nvPr>
            <p:ph idx="1"/>
          </p:nvPr>
        </p:nvSpPr>
        <p:spPr>
          <a:xfrm>
            <a:off x="540000" y="1121125"/>
            <a:ext cx="11101136" cy="5187599"/>
          </a:xfrm>
        </p:spPr>
        <p:txBody>
          <a:bodyPr vert="horz" lIns="91440" tIns="45720" rIns="91440" bIns="45720" rtlCol="0" anchor="t">
            <a:normAutofit fontScale="92500"/>
          </a:bodyPr>
          <a:lstStyle/>
          <a:p>
            <a:pPr marL="269875" indent="-269875"/>
            <a:r>
              <a:rPr lang="en-US" sz="2000" b="1" err="1"/>
              <a:t>N_estimators</a:t>
            </a:r>
            <a:r>
              <a:rPr lang="en-US" sz="2000" b="1"/>
              <a:t> :</a:t>
            </a:r>
            <a:r>
              <a:rPr lang="en-US"/>
              <a:t> </a:t>
            </a:r>
            <a:r>
              <a:rPr lang="en-US">
                <a:ea typeface="+mn-lt"/>
                <a:cs typeface="+mn-lt"/>
              </a:rPr>
              <a:t>Le </a:t>
            </a:r>
            <a:r>
              <a:rPr lang="en-US" err="1">
                <a:ea typeface="+mn-lt"/>
                <a:cs typeface="+mn-lt"/>
              </a:rPr>
              <a:t>nombre</a:t>
            </a:r>
            <a:r>
              <a:rPr lang="en-US">
                <a:ea typeface="+mn-lt"/>
                <a:cs typeface="+mn-lt"/>
              </a:rPr>
              <a:t> </a:t>
            </a:r>
            <a:r>
              <a:rPr lang="en-US" err="1">
                <a:ea typeface="+mn-lt"/>
                <a:cs typeface="+mn-lt"/>
              </a:rPr>
              <a:t>d'arbres</a:t>
            </a:r>
            <a:r>
              <a:rPr lang="en-US">
                <a:ea typeface="+mn-lt"/>
                <a:cs typeface="+mn-lt"/>
              </a:rPr>
              <a:t> dans la </a:t>
            </a:r>
            <a:r>
              <a:rPr lang="en-US" err="1">
                <a:ea typeface="+mn-lt"/>
                <a:cs typeface="+mn-lt"/>
              </a:rPr>
              <a:t>forêt</a:t>
            </a:r>
            <a:r>
              <a:rPr lang="en-US">
                <a:ea typeface="+mn-lt"/>
                <a:cs typeface="+mn-lt"/>
              </a:rPr>
              <a:t>.</a:t>
            </a:r>
          </a:p>
          <a:p>
            <a:pPr marL="269875" indent="-269875"/>
            <a:r>
              <a:rPr lang="en-US" sz="2000" b="1"/>
              <a:t>Criterion </a:t>
            </a:r>
            <a:r>
              <a:rPr lang="en-US">
                <a:ea typeface="+mn-lt"/>
                <a:cs typeface="+mn-lt"/>
              </a:rPr>
              <a:t>: </a:t>
            </a:r>
            <a:r>
              <a:rPr lang="en-US"/>
              <a:t>La</a:t>
            </a:r>
            <a:r>
              <a:rPr lang="en-US">
                <a:ea typeface="+mn-lt"/>
                <a:cs typeface="+mn-lt"/>
              </a:rPr>
              <a:t> </a:t>
            </a:r>
            <a:r>
              <a:rPr lang="en-US" err="1">
                <a:ea typeface="+mn-lt"/>
                <a:cs typeface="+mn-lt"/>
              </a:rPr>
              <a:t>fonction</a:t>
            </a:r>
            <a:r>
              <a:rPr lang="en-US">
                <a:ea typeface="+mn-lt"/>
                <a:cs typeface="+mn-lt"/>
              </a:rPr>
              <a:t> </a:t>
            </a:r>
            <a:r>
              <a:rPr lang="en-US" err="1">
                <a:ea typeface="+mn-lt"/>
                <a:cs typeface="+mn-lt"/>
              </a:rPr>
              <a:t>permettant</a:t>
            </a:r>
            <a:r>
              <a:rPr lang="en-US">
                <a:ea typeface="+mn-lt"/>
                <a:cs typeface="+mn-lt"/>
              </a:rPr>
              <a:t> de </a:t>
            </a:r>
            <a:r>
              <a:rPr lang="en-US" err="1">
                <a:ea typeface="+mn-lt"/>
                <a:cs typeface="+mn-lt"/>
              </a:rPr>
              <a:t>mesurer</a:t>
            </a:r>
            <a:r>
              <a:rPr lang="en-US">
                <a:ea typeface="+mn-lt"/>
                <a:cs typeface="+mn-lt"/>
              </a:rPr>
              <a:t> la </a:t>
            </a:r>
            <a:r>
              <a:rPr lang="en-US" err="1">
                <a:ea typeface="+mn-lt"/>
                <a:cs typeface="+mn-lt"/>
              </a:rPr>
              <a:t>qualité</a:t>
            </a:r>
            <a:r>
              <a:rPr lang="en-US">
                <a:ea typeface="+mn-lt"/>
                <a:cs typeface="+mn-lt"/>
              </a:rPr>
              <a:t> d'un </a:t>
            </a:r>
            <a:r>
              <a:rPr lang="en-US" err="1">
                <a:ea typeface="+mn-lt"/>
                <a:cs typeface="+mn-lt"/>
              </a:rPr>
              <a:t>fractionnement</a:t>
            </a:r>
            <a:r>
              <a:rPr lang="en-US">
                <a:ea typeface="+mn-lt"/>
                <a:cs typeface="+mn-lt"/>
              </a:rPr>
              <a:t>. Les </a:t>
            </a:r>
            <a:r>
              <a:rPr lang="en-US" err="1">
                <a:ea typeface="+mn-lt"/>
                <a:cs typeface="+mn-lt"/>
              </a:rPr>
              <a:t>critères</a:t>
            </a:r>
            <a:r>
              <a:rPr lang="en-US">
                <a:ea typeface="+mn-lt"/>
                <a:cs typeface="+mn-lt"/>
              </a:rPr>
              <a:t> pris </a:t>
            </a:r>
            <a:r>
              <a:rPr lang="en-US" err="1">
                <a:ea typeface="+mn-lt"/>
                <a:cs typeface="+mn-lt"/>
              </a:rPr>
              <a:t>en</a:t>
            </a:r>
            <a:r>
              <a:rPr lang="en-US">
                <a:ea typeface="+mn-lt"/>
                <a:cs typeface="+mn-lt"/>
              </a:rPr>
              <a:t> charge </a:t>
            </a:r>
            <a:r>
              <a:rPr lang="en-US" err="1">
                <a:ea typeface="+mn-lt"/>
                <a:cs typeface="+mn-lt"/>
              </a:rPr>
              <a:t>sont</a:t>
            </a:r>
            <a:r>
              <a:rPr lang="en-US">
                <a:ea typeface="+mn-lt"/>
                <a:cs typeface="+mn-lt"/>
              </a:rPr>
              <a:t> "</a:t>
            </a:r>
            <a:r>
              <a:rPr lang="en-US" err="1">
                <a:ea typeface="+mn-lt"/>
                <a:cs typeface="+mn-lt"/>
              </a:rPr>
              <a:t>gini</a:t>
            </a:r>
            <a:r>
              <a:rPr lang="en-US">
                <a:ea typeface="+mn-lt"/>
                <a:cs typeface="+mn-lt"/>
              </a:rPr>
              <a:t>" pour </a:t>
            </a:r>
            <a:r>
              <a:rPr lang="en-US" err="1">
                <a:ea typeface="+mn-lt"/>
                <a:cs typeface="+mn-lt"/>
              </a:rPr>
              <a:t>l'impureté</a:t>
            </a:r>
            <a:r>
              <a:rPr lang="en-US">
                <a:ea typeface="+mn-lt"/>
                <a:cs typeface="+mn-lt"/>
              </a:rPr>
              <a:t> de Gini et "</a:t>
            </a:r>
            <a:r>
              <a:rPr lang="en-US" err="1">
                <a:ea typeface="+mn-lt"/>
                <a:cs typeface="+mn-lt"/>
              </a:rPr>
              <a:t>entropie</a:t>
            </a:r>
            <a:r>
              <a:rPr lang="en-US">
                <a:ea typeface="+mn-lt"/>
                <a:cs typeface="+mn-lt"/>
              </a:rPr>
              <a:t>" pour le gain d'information. </a:t>
            </a:r>
          </a:p>
          <a:p>
            <a:pPr marL="269875" indent="-269875"/>
            <a:r>
              <a:rPr lang="en-US" sz="2000" b="1" err="1"/>
              <a:t>Max_depth</a:t>
            </a:r>
            <a:r>
              <a:rPr lang="en-US" sz="2000" b="1"/>
              <a:t> :</a:t>
            </a:r>
            <a:r>
              <a:rPr lang="en-US"/>
              <a:t> </a:t>
            </a:r>
            <a:r>
              <a:rPr lang="en-US">
                <a:ea typeface="+mn-lt"/>
                <a:cs typeface="+mn-lt"/>
              </a:rPr>
              <a:t>La </a:t>
            </a:r>
            <a:r>
              <a:rPr lang="en-US" err="1">
                <a:ea typeface="+mn-lt"/>
                <a:cs typeface="+mn-lt"/>
              </a:rPr>
              <a:t>profondeur</a:t>
            </a:r>
            <a:r>
              <a:rPr lang="en-US">
                <a:ea typeface="+mn-lt"/>
                <a:cs typeface="+mn-lt"/>
              </a:rPr>
              <a:t> </a:t>
            </a:r>
            <a:r>
              <a:rPr lang="en-US" err="1">
                <a:ea typeface="+mn-lt"/>
                <a:cs typeface="+mn-lt"/>
              </a:rPr>
              <a:t>maximale</a:t>
            </a:r>
            <a:r>
              <a:rPr lang="en-US">
                <a:ea typeface="+mn-lt"/>
                <a:cs typeface="+mn-lt"/>
              </a:rPr>
              <a:t> de </a:t>
            </a:r>
            <a:r>
              <a:rPr lang="en-US" err="1">
                <a:ea typeface="+mn-lt"/>
                <a:cs typeface="+mn-lt"/>
              </a:rPr>
              <a:t>l'arbre</a:t>
            </a:r>
            <a:r>
              <a:rPr lang="en-US">
                <a:ea typeface="+mn-lt"/>
                <a:cs typeface="+mn-lt"/>
              </a:rPr>
              <a:t>. Si None, </a:t>
            </a:r>
            <a:r>
              <a:rPr lang="en-US" err="1">
                <a:ea typeface="+mn-lt"/>
                <a:cs typeface="+mn-lt"/>
              </a:rPr>
              <a:t>alors</a:t>
            </a:r>
            <a:r>
              <a:rPr lang="en-US">
                <a:ea typeface="+mn-lt"/>
                <a:cs typeface="+mn-lt"/>
              </a:rPr>
              <a:t> les </a:t>
            </a:r>
            <a:r>
              <a:rPr lang="en-US" err="1">
                <a:ea typeface="+mn-lt"/>
                <a:cs typeface="+mn-lt"/>
              </a:rPr>
              <a:t>noeuds</a:t>
            </a:r>
            <a:r>
              <a:rPr lang="en-US">
                <a:ea typeface="+mn-lt"/>
                <a:cs typeface="+mn-lt"/>
              </a:rPr>
              <a:t> </a:t>
            </a:r>
            <a:r>
              <a:rPr lang="en-US" err="1">
                <a:ea typeface="+mn-lt"/>
                <a:cs typeface="+mn-lt"/>
              </a:rPr>
              <a:t>sont</a:t>
            </a:r>
            <a:r>
              <a:rPr lang="en-US">
                <a:ea typeface="+mn-lt"/>
                <a:cs typeface="+mn-lt"/>
              </a:rPr>
              <a:t> </a:t>
            </a:r>
            <a:r>
              <a:rPr lang="en-US" err="1">
                <a:ea typeface="+mn-lt"/>
                <a:cs typeface="+mn-lt"/>
              </a:rPr>
              <a:t>développés</a:t>
            </a:r>
            <a:r>
              <a:rPr lang="en-US">
                <a:ea typeface="+mn-lt"/>
                <a:cs typeface="+mn-lt"/>
              </a:rPr>
              <a:t> </a:t>
            </a:r>
            <a:r>
              <a:rPr lang="en-US" err="1">
                <a:ea typeface="+mn-lt"/>
                <a:cs typeface="+mn-lt"/>
              </a:rPr>
              <a:t>jusqu'à</a:t>
            </a:r>
            <a:r>
              <a:rPr lang="en-US">
                <a:ea typeface="+mn-lt"/>
                <a:cs typeface="+mn-lt"/>
              </a:rPr>
              <a:t> </a:t>
            </a:r>
            <a:r>
              <a:rPr lang="en-US" err="1">
                <a:ea typeface="+mn-lt"/>
                <a:cs typeface="+mn-lt"/>
              </a:rPr>
              <a:t>ce</a:t>
            </a:r>
            <a:r>
              <a:rPr lang="en-US">
                <a:ea typeface="+mn-lt"/>
                <a:cs typeface="+mn-lt"/>
              </a:rPr>
              <a:t> que </a:t>
            </a:r>
            <a:r>
              <a:rPr lang="en-US" err="1">
                <a:ea typeface="+mn-lt"/>
                <a:cs typeface="+mn-lt"/>
              </a:rPr>
              <a:t>toutes</a:t>
            </a:r>
            <a:r>
              <a:rPr lang="en-US">
                <a:ea typeface="+mn-lt"/>
                <a:cs typeface="+mn-lt"/>
              </a:rPr>
              <a:t> les </a:t>
            </a:r>
            <a:r>
              <a:rPr lang="en-US" err="1">
                <a:ea typeface="+mn-lt"/>
                <a:cs typeface="+mn-lt"/>
              </a:rPr>
              <a:t>feuilles</a:t>
            </a:r>
            <a:r>
              <a:rPr lang="en-US">
                <a:ea typeface="+mn-lt"/>
                <a:cs typeface="+mn-lt"/>
              </a:rPr>
              <a:t> </a:t>
            </a:r>
            <a:r>
              <a:rPr lang="en-US" err="1">
                <a:ea typeface="+mn-lt"/>
                <a:cs typeface="+mn-lt"/>
              </a:rPr>
              <a:t>soient</a:t>
            </a:r>
            <a:r>
              <a:rPr lang="en-US">
                <a:ea typeface="+mn-lt"/>
                <a:cs typeface="+mn-lt"/>
              </a:rPr>
              <a:t> </a:t>
            </a:r>
            <a:r>
              <a:rPr lang="en-US" err="1">
                <a:ea typeface="+mn-lt"/>
                <a:cs typeface="+mn-lt"/>
              </a:rPr>
              <a:t>pures</a:t>
            </a:r>
            <a:r>
              <a:rPr lang="en-US">
                <a:ea typeface="+mn-lt"/>
                <a:cs typeface="+mn-lt"/>
              </a:rPr>
              <a:t> </a:t>
            </a:r>
            <a:r>
              <a:rPr lang="en-US" err="1">
                <a:ea typeface="+mn-lt"/>
                <a:cs typeface="+mn-lt"/>
              </a:rPr>
              <a:t>ou</a:t>
            </a:r>
            <a:r>
              <a:rPr lang="en-US">
                <a:ea typeface="+mn-lt"/>
                <a:cs typeface="+mn-lt"/>
              </a:rPr>
              <a:t> </a:t>
            </a:r>
            <a:r>
              <a:rPr lang="en-US" err="1">
                <a:ea typeface="+mn-lt"/>
                <a:cs typeface="+mn-lt"/>
              </a:rPr>
              <a:t>jusqu'à</a:t>
            </a:r>
            <a:r>
              <a:rPr lang="en-US">
                <a:ea typeface="+mn-lt"/>
                <a:cs typeface="+mn-lt"/>
              </a:rPr>
              <a:t> </a:t>
            </a:r>
            <a:r>
              <a:rPr lang="en-US" err="1">
                <a:ea typeface="+mn-lt"/>
                <a:cs typeface="+mn-lt"/>
              </a:rPr>
              <a:t>ce</a:t>
            </a:r>
            <a:r>
              <a:rPr lang="en-US">
                <a:ea typeface="+mn-lt"/>
                <a:cs typeface="+mn-lt"/>
              </a:rPr>
              <a:t> que </a:t>
            </a:r>
            <a:r>
              <a:rPr lang="en-US" err="1">
                <a:ea typeface="+mn-lt"/>
                <a:cs typeface="+mn-lt"/>
              </a:rPr>
              <a:t>toutes</a:t>
            </a:r>
            <a:r>
              <a:rPr lang="en-US">
                <a:ea typeface="+mn-lt"/>
                <a:cs typeface="+mn-lt"/>
              </a:rPr>
              <a:t> les </a:t>
            </a:r>
            <a:r>
              <a:rPr lang="en-US" err="1">
                <a:ea typeface="+mn-lt"/>
                <a:cs typeface="+mn-lt"/>
              </a:rPr>
              <a:t>feuilles</a:t>
            </a:r>
            <a:r>
              <a:rPr lang="en-US">
                <a:ea typeface="+mn-lt"/>
                <a:cs typeface="+mn-lt"/>
              </a:rPr>
              <a:t> </a:t>
            </a:r>
            <a:r>
              <a:rPr lang="en-US" err="1">
                <a:ea typeface="+mn-lt"/>
                <a:cs typeface="+mn-lt"/>
              </a:rPr>
              <a:t>contiennent</a:t>
            </a:r>
            <a:r>
              <a:rPr lang="en-US">
                <a:ea typeface="+mn-lt"/>
                <a:cs typeface="+mn-lt"/>
              </a:rPr>
              <a:t> </a:t>
            </a:r>
            <a:r>
              <a:rPr lang="en-US" err="1">
                <a:ea typeface="+mn-lt"/>
                <a:cs typeface="+mn-lt"/>
              </a:rPr>
              <a:t>moins</a:t>
            </a:r>
            <a:r>
              <a:rPr lang="en-US">
                <a:ea typeface="+mn-lt"/>
                <a:cs typeface="+mn-lt"/>
              </a:rPr>
              <a:t> de </a:t>
            </a:r>
            <a:r>
              <a:rPr lang="en-US" err="1">
                <a:ea typeface="+mn-lt"/>
                <a:cs typeface="+mn-lt"/>
              </a:rPr>
              <a:t>min_samples_split</a:t>
            </a:r>
            <a:r>
              <a:rPr lang="en-US">
                <a:ea typeface="+mn-lt"/>
                <a:cs typeface="+mn-lt"/>
              </a:rPr>
              <a:t> </a:t>
            </a:r>
            <a:r>
              <a:rPr lang="en-US" err="1">
                <a:ea typeface="+mn-lt"/>
                <a:cs typeface="+mn-lt"/>
              </a:rPr>
              <a:t>échantillons</a:t>
            </a:r>
            <a:r>
              <a:rPr lang="en-US">
                <a:ea typeface="+mn-lt"/>
                <a:cs typeface="+mn-lt"/>
              </a:rPr>
              <a:t>.</a:t>
            </a:r>
          </a:p>
          <a:p>
            <a:pPr marL="269875" indent="-269875"/>
            <a:r>
              <a:rPr lang="en-US" sz="2000" b="1" err="1">
                <a:ea typeface="+mn-lt"/>
                <a:cs typeface="+mn-lt"/>
              </a:rPr>
              <a:t>max_features</a:t>
            </a:r>
            <a:r>
              <a:rPr lang="en-US" sz="2000" b="1">
                <a:ea typeface="+mn-lt"/>
                <a:cs typeface="+mn-lt"/>
              </a:rPr>
              <a:t> :</a:t>
            </a:r>
            <a:r>
              <a:rPr lang="en-US">
                <a:ea typeface="+mn-lt"/>
                <a:cs typeface="+mn-lt"/>
              </a:rPr>
              <a:t> L</a:t>
            </a:r>
            <a:r>
              <a:rPr lang="en-US"/>
              <a:t>e</a:t>
            </a:r>
            <a:r>
              <a:rPr lang="en-US">
                <a:ea typeface="+mn-lt"/>
                <a:cs typeface="+mn-lt"/>
              </a:rPr>
              <a:t> </a:t>
            </a:r>
            <a:r>
              <a:rPr lang="en-US" err="1">
                <a:ea typeface="+mn-lt"/>
                <a:cs typeface="+mn-lt"/>
              </a:rPr>
              <a:t>nombre</a:t>
            </a:r>
            <a:r>
              <a:rPr lang="en-US">
                <a:ea typeface="+mn-lt"/>
                <a:cs typeface="+mn-lt"/>
              </a:rPr>
              <a:t> de </a:t>
            </a:r>
            <a:r>
              <a:rPr lang="en-US" err="1">
                <a:ea typeface="+mn-lt"/>
                <a:cs typeface="+mn-lt"/>
              </a:rPr>
              <a:t>caractéristiques</a:t>
            </a:r>
            <a:r>
              <a:rPr lang="en-US">
                <a:ea typeface="+mn-lt"/>
                <a:cs typeface="+mn-lt"/>
              </a:rPr>
              <a:t> à prendre </a:t>
            </a:r>
            <a:r>
              <a:rPr lang="en-US" err="1">
                <a:ea typeface="+mn-lt"/>
                <a:cs typeface="+mn-lt"/>
              </a:rPr>
              <a:t>en</a:t>
            </a:r>
            <a:r>
              <a:rPr lang="en-US">
                <a:ea typeface="+mn-lt"/>
                <a:cs typeface="+mn-lt"/>
              </a:rPr>
              <a:t> </a:t>
            </a:r>
            <a:r>
              <a:rPr lang="en-US" err="1">
                <a:ea typeface="+mn-lt"/>
                <a:cs typeface="+mn-lt"/>
              </a:rPr>
              <a:t>compte</a:t>
            </a:r>
            <a:r>
              <a:rPr lang="en-US">
                <a:ea typeface="+mn-lt"/>
                <a:cs typeface="+mn-lt"/>
              </a:rPr>
              <a:t> </a:t>
            </a:r>
            <a:r>
              <a:rPr lang="en-US" err="1">
                <a:ea typeface="+mn-lt"/>
                <a:cs typeface="+mn-lt"/>
              </a:rPr>
              <a:t>lors</a:t>
            </a:r>
            <a:r>
              <a:rPr lang="en-US">
                <a:ea typeface="+mn-lt"/>
                <a:cs typeface="+mn-lt"/>
              </a:rPr>
              <a:t> de la recherche de la </a:t>
            </a:r>
            <a:r>
              <a:rPr lang="en-US" err="1">
                <a:ea typeface="+mn-lt"/>
                <a:cs typeface="+mn-lt"/>
              </a:rPr>
              <a:t>meilleure</a:t>
            </a:r>
            <a:r>
              <a:rPr lang="en-US">
                <a:ea typeface="+mn-lt"/>
                <a:cs typeface="+mn-lt"/>
              </a:rPr>
              <a:t> </a:t>
            </a:r>
            <a:r>
              <a:rPr lang="en-US" err="1">
                <a:ea typeface="+mn-lt"/>
                <a:cs typeface="+mn-lt"/>
              </a:rPr>
              <a:t>répartition</a:t>
            </a:r>
            <a:endParaRPr lang="en-US">
              <a:ea typeface="+mn-lt"/>
              <a:cs typeface="+mn-lt"/>
            </a:endParaRPr>
          </a:p>
          <a:p>
            <a:pPr marL="269875" indent="-269875"/>
            <a:r>
              <a:rPr lang="en-US" sz="2000" b="1" err="1">
                <a:ea typeface="+mn-lt"/>
                <a:cs typeface="+mn-lt"/>
              </a:rPr>
              <a:t>min_samples_leaf</a:t>
            </a:r>
            <a:r>
              <a:rPr lang="en-US" sz="2000" b="1">
                <a:ea typeface="+mn-lt"/>
                <a:cs typeface="+mn-lt"/>
              </a:rPr>
              <a:t> :</a:t>
            </a:r>
            <a:r>
              <a:rPr lang="en-US">
                <a:ea typeface="+mn-lt"/>
                <a:cs typeface="+mn-lt"/>
              </a:rPr>
              <a:t> Le </a:t>
            </a:r>
            <a:r>
              <a:rPr lang="en-US" err="1">
                <a:ea typeface="+mn-lt"/>
                <a:cs typeface="+mn-lt"/>
              </a:rPr>
              <a:t>nombre</a:t>
            </a:r>
            <a:r>
              <a:rPr lang="en-US">
                <a:ea typeface="+mn-lt"/>
                <a:cs typeface="+mn-lt"/>
              </a:rPr>
              <a:t> minimum </a:t>
            </a:r>
            <a:r>
              <a:rPr lang="en-US" err="1">
                <a:ea typeface="+mn-lt"/>
                <a:cs typeface="+mn-lt"/>
              </a:rPr>
              <a:t>d'échantillons</a:t>
            </a:r>
            <a:r>
              <a:rPr lang="en-US">
                <a:ea typeface="+mn-lt"/>
                <a:cs typeface="+mn-lt"/>
              </a:rPr>
              <a:t> </a:t>
            </a:r>
            <a:r>
              <a:rPr lang="en-US" err="1">
                <a:ea typeface="+mn-lt"/>
                <a:cs typeface="+mn-lt"/>
              </a:rPr>
              <a:t>requis</a:t>
            </a:r>
            <a:r>
              <a:rPr lang="en-US">
                <a:ea typeface="+mn-lt"/>
                <a:cs typeface="+mn-lt"/>
              </a:rPr>
              <a:t> pour </a:t>
            </a:r>
            <a:r>
              <a:rPr lang="en-US" err="1">
                <a:ea typeface="+mn-lt"/>
                <a:cs typeface="+mn-lt"/>
              </a:rPr>
              <a:t>être</a:t>
            </a:r>
            <a:r>
              <a:rPr lang="en-US">
                <a:ea typeface="+mn-lt"/>
                <a:cs typeface="+mn-lt"/>
              </a:rPr>
              <a:t> à un </a:t>
            </a:r>
            <a:r>
              <a:rPr lang="en-US" err="1">
                <a:ea typeface="+mn-lt"/>
                <a:cs typeface="+mn-lt"/>
              </a:rPr>
              <a:t>noeud</a:t>
            </a:r>
            <a:r>
              <a:rPr lang="en-US">
                <a:ea typeface="+mn-lt"/>
                <a:cs typeface="+mn-lt"/>
              </a:rPr>
              <a:t> </a:t>
            </a:r>
            <a:r>
              <a:rPr lang="en-US" err="1">
                <a:ea typeface="+mn-lt"/>
                <a:cs typeface="+mn-lt"/>
              </a:rPr>
              <a:t>feuille</a:t>
            </a:r>
            <a:r>
              <a:rPr lang="en-US">
                <a:ea typeface="+mn-lt"/>
                <a:cs typeface="+mn-lt"/>
              </a:rPr>
              <a:t>. Un point de </a:t>
            </a:r>
            <a:r>
              <a:rPr lang="en-US" err="1">
                <a:ea typeface="+mn-lt"/>
                <a:cs typeface="+mn-lt"/>
              </a:rPr>
              <a:t>séparation</a:t>
            </a:r>
            <a:r>
              <a:rPr lang="en-US">
                <a:ea typeface="+mn-lt"/>
                <a:cs typeface="+mn-lt"/>
              </a:rPr>
              <a:t> à </a:t>
            </a:r>
            <a:r>
              <a:rPr lang="en-US" err="1">
                <a:ea typeface="+mn-lt"/>
                <a:cs typeface="+mn-lt"/>
              </a:rPr>
              <a:t>n'importe</a:t>
            </a:r>
            <a:r>
              <a:rPr lang="en-US">
                <a:ea typeface="+mn-lt"/>
                <a:cs typeface="+mn-lt"/>
              </a:rPr>
              <a:t> quelle </a:t>
            </a:r>
            <a:r>
              <a:rPr lang="en-US" err="1">
                <a:ea typeface="+mn-lt"/>
                <a:cs typeface="+mn-lt"/>
              </a:rPr>
              <a:t>profondeur</a:t>
            </a:r>
            <a:r>
              <a:rPr lang="en-US">
                <a:ea typeface="+mn-lt"/>
                <a:cs typeface="+mn-lt"/>
              </a:rPr>
              <a:t> ne sera pris </a:t>
            </a:r>
            <a:r>
              <a:rPr lang="en-US" err="1">
                <a:ea typeface="+mn-lt"/>
                <a:cs typeface="+mn-lt"/>
              </a:rPr>
              <a:t>en</a:t>
            </a:r>
            <a:r>
              <a:rPr lang="en-US">
                <a:ea typeface="+mn-lt"/>
                <a:cs typeface="+mn-lt"/>
              </a:rPr>
              <a:t> </a:t>
            </a:r>
            <a:r>
              <a:rPr lang="en-US" err="1">
                <a:ea typeface="+mn-lt"/>
                <a:cs typeface="+mn-lt"/>
              </a:rPr>
              <a:t>compte</a:t>
            </a:r>
            <a:r>
              <a:rPr lang="en-US">
                <a:ea typeface="+mn-lt"/>
                <a:cs typeface="+mn-lt"/>
              </a:rPr>
              <a:t> que </a:t>
            </a:r>
            <a:r>
              <a:rPr lang="en-US" err="1">
                <a:ea typeface="+mn-lt"/>
                <a:cs typeface="+mn-lt"/>
              </a:rPr>
              <a:t>s'il</a:t>
            </a:r>
            <a:r>
              <a:rPr lang="en-US">
                <a:ea typeface="+mn-lt"/>
                <a:cs typeface="+mn-lt"/>
              </a:rPr>
              <a:t> laisse au </a:t>
            </a:r>
            <a:r>
              <a:rPr lang="en-US" err="1">
                <a:ea typeface="+mn-lt"/>
                <a:cs typeface="+mn-lt"/>
              </a:rPr>
              <a:t>moins</a:t>
            </a:r>
            <a:r>
              <a:rPr lang="en-US">
                <a:ea typeface="+mn-lt"/>
                <a:cs typeface="+mn-lt"/>
              </a:rPr>
              <a:t> </a:t>
            </a:r>
            <a:r>
              <a:rPr lang="en-US" err="1">
                <a:ea typeface="+mn-lt"/>
                <a:cs typeface="+mn-lt"/>
              </a:rPr>
              <a:t>min_samples_leaf</a:t>
            </a:r>
            <a:r>
              <a:rPr lang="en-US">
                <a:ea typeface="+mn-lt"/>
                <a:cs typeface="+mn-lt"/>
              </a:rPr>
              <a:t> </a:t>
            </a:r>
            <a:r>
              <a:rPr lang="en-US" err="1">
                <a:ea typeface="+mn-lt"/>
                <a:cs typeface="+mn-lt"/>
              </a:rPr>
              <a:t>échantillons</a:t>
            </a:r>
            <a:r>
              <a:rPr lang="en-US">
                <a:ea typeface="+mn-lt"/>
                <a:cs typeface="+mn-lt"/>
              </a:rPr>
              <a:t> de formation dans </a:t>
            </a:r>
            <a:r>
              <a:rPr lang="en-US" err="1">
                <a:ea typeface="+mn-lt"/>
                <a:cs typeface="+mn-lt"/>
              </a:rPr>
              <a:t>chacune</a:t>
            </a:r>
            <a:r>
              <a:rPr lang="en-US">
                <a:ea typeface="+mn-lt"/>
                <a:cs typeface="+mn-lt"/>
              </a:rPr>
              <a:t> des branches gauche et droite. Cela </a:t>
            </a:r>
            <a:r>
              <a:rPr lang="en-US" err="1">
                <a:ea typeface="+mn-lt"/>
                <a:cs typeface="+mn-lt"/>
              </a:rPr>
              <a:t>peut</a:t>
            </a:r>
            <a:r>
              <a:rPr lang="en-US">
                <a:ea typeface="+mn-lt"/>
                <a:cs typeface="+mn-lt"/>
              </a:rPr>
              <a:t> </a:t>
            </a:r>
            <a:r>
              <a:rPr lang="en-US" err="1">
                <a:ea typeface="+mn-lt"/>
                <a:cs typeface="+mn-lt"/>
              </a:rPr>
              <a:t>avoir</a:t>
            </a:r>
            <a:r>
              <a:rPr lang="en-US">
                <a:ea typeface="+mn-lt"/>
                <a:cs typeface="+mn-lt"/>
              </a:rPr>
              <a:t> pour </a:t>
            </a:r>
            <a:r>
              <a:rPr lang="en-US" err="1">
                <a:ea typeface="+mn-lt"/>
                <a:cs typeface="+mn-lt"/>
              </a:rPr>
              <a:t>effet</a:t>
            </a:r>
            <a:r>
              <a:rPr lang="en-US">
                <a:ea typeface="+mn-lt"/>
                <a:cs typeface="+mn-lt"/>
              </a:rPr>
              <a:t> de </a:t>
            </a:r>
            <a:r>
              <a:rPr lang="en-US" err="1">
                <a:ea typeface="+mn-lt"/>
                <a:cs typeface="+mn-lt"/>
              </a:rPr>
              <a:t>lisser</a:t>
            </a:r>
            <a:r>
              <a:rPr lang="en-US">
                <a:ea typeface="+mn-lt"/>
                <a:cs typeface="+mn-lt"/>
              </a:rPr>
              <a:t> le </a:t>
            </a:r>
            <a:r>
              <a:rPr lang="en-US" err="1">
                <a:ea typeface="+mn-lt"/>
                <a:cs typeface="+mn-lt"/>
              </a:rPr>
              <a:t>modèle</a:t>
            </a:r>
            <a:r>
              <a:rPr lang="en-US">
                <a:ea typeface="+mn-lt"/>
                <a:cs typeface="+mn-lt"/>
              </a:rPr>
              <a:t>, </a:t>
            </a:r>
            <a:r>
              <a:rPr lang="en-US" err="1">
                <a:ea typeface="+mn-lt"/>
                <a:cs typeface="+mn-lt"/>
              </a:rPr>
              <a:t>en</a:t>
            </a:r>
            <a:r>
              <a:rPr lang="en-US">
                <a:ea typeface="+mn-lt"/>
                <a:cs typeface="+mn-lt"/>
              </a:rPr>
              <a:t> particulier dans la </a:t>
            </a:r>
            <a:r>
              <a:rPr lang="en-US" err="1">
                <a:ea typeface="+mn-lt"/>
                <a:cs typeface="+mn-lt"/>
              </a:rPr>
              <a:t>régression</a:t>
            </a:r>
            <a:r>
              <a:rPr lang="en-US">
                <a:ea typeface="+mn-lt"/>
                <a:cs typeface="+mn-lt"/>
              </a:rPr>
              <a:t>.</a:t>
            </a:r>
          </a:p>
          <a:p>
            <a:pPr marL="269875" indent="-269875"/>
            <a:r>
              <a:rPr lang="en-US" sz="2000" b="1" err="1">
                <a:ea typeface="+mn-lt"/>
                <a:cs typeface="+mn-lt"/>
              </a:rPr>
              <a:t>min_samples_split</a:t>
            </a:r>
            <a:r>
              <a:rPr lang="en-US" sz="2000" b="1">
                <a:ea typeface="+mn-lt"/>
                <a:cs typeface="+mn-lt"/>
              </a:rPr>
              <a:t>  :</a:t>
            </a:r>
            <a:r>
              <a:rPr lang="en-US">
                <a:ea typeface="+mn-lt"/>
                <a:cs typeface="+mn-lt"/>
              </a:rPr>
              <a:t> Le </a:t>
            </a:r>
            <a:r>
              <a:rPr lang="en-US" err="1">
                <a:ea typeface="+mn-lt"/>
                <a:cs typeface="+mn-lt"/>
              </a:rPr>
              <a:t>nombre</a:t>
            </a:r>
            <a:r>
              <a:rPr lang="en-US">
                <a:ea typeface="+mn-lt"/>
                <a:cs typeface="+mn-lt"/>
              </a:rPr>
              <a:t> minimum </a:t>
            </a:r>
            <a:r>
              <a:rPr lang="en-US" err="1">
                <a:ea typeface="+mn-lt"/>
                <a:cs typeface="+mn-lt"/>
              </a:rPr>
              <a:t>d'échantillons</a:t>
            </a:r>
            <a:r>
              <a:rPr lang="en-US">
                <a:ea typeface="+mn-lt"/>
                <a:cs typeface="+mn-lt"/>
              </a:rPr>
              <a:t> </a:t>
            </a:r>
            <a:r>
              <a:rPr lang="en-US" err="1">
                <a:ea typeface="+mn-lt"/>
                <a:cs typeface="+mn-lt"/>
              </a:rPr>
              <a:t>requis</a:t>
            </a:r>
            <a:r>
              <a:rPr lang="en-US">
                <a:ea typeface="+mn-lt"/>
                <a:cs typeface="+mn-lt"/>
              </a:rPr>
              <a:t> pour </a:t>
            </a:r>
            <a:r>
              <a:rPr lang="en-US" err="1">
                <a:ea typeface="+mn-lt"/>
                <a:cs typeface="+mn-lt"/>
              </a:rPr>
              <a:t>diviser</a:t>
            </a:r>
            <a:r>
              <a:rPr lang="en-US">
                <a:ea typeface="+mn-lt"/>
                <a:cs typeface="+mn-lt"/>
              </a:rPr>
              <a:t> un </a:t>
            </a:r>
            <a:r>
              <a:rPr lang="en-US" err="1">
                <a:ea typeface="+mn-lt"/>
                <a:cs typeface="+mn-lt"/>
              </a:rPr>
              <a:t>noeud</a:t>
            </a:r>
            <a:r>
              <a:rPr lang="en-US">
                <a:ea typeface="+mn-lt"/>
                <a:cs typeface="+mn-lt"/>
              </a:rPr>
              <a:t> interne </a:t>
            </a:r>
            <a:endParaRPr lang="en-US"/>
          </a:p>
        </p:txBody>
      </p:sp>
    </p:spTree>
    <p:extLst>
      <p:ext uri="{BB962C8B-B14F-4D97-AF65-F5344CB8AC3E}">
        <p14:creationId xmlns:p14="http://schemas.microsoft.com/office/powerpoint/2010/main" val="1360112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38">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42" name="Rectangle 141">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5" name="Group 144">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50" name="Rectangle 149">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50">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8" name="Rectangle 147">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ectangle 146">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4" name="Rectangle 152">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6C93BA2-C85B-4098-8C86-340ECD9E380D}"/>
              </a:ext>
            </a:extLst>
          </p:cNvPr>
          <p:cNvSpPr>
            <a:spLocks noGrp="1"/>
          </p:cNvSpPr>
          <p:nvPr>
            <p:ph type="title"/>
          </p:nvPr>
        </p:nvSpPr>
        <p:spPr>
          <a:xfrm>
            <a:off x="7086315" y="545126"/>
            <a:ext cx="4554821" cy="796978"/>
          </a:xfrm>
        </p:spPr>
        <p:txBody>
          <a:bodyPr anchor="b">
            <a:normAutofit/>
          </a:bodyPr>
          <a:lstStyle/>
          <a:p>
            <a:r>
              <a:rPr lang="en-US" sz="2900" dirty="0" err="1"/>
              <a:t>GradientBoostingClassifier</a:t>
            </a:r>
            <a:endParaRPr lang="en-US" sz="2900" dirty="0"/>
          </a:p>
        </p:txBody>
      </p:sp>
      <p:sp>
        <p:nvSpPr>
          <p:cNvPr id="155" name="Freeform: Shape 154">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0" name="Picture 6" descr="Gradient boosting function machine learning">
            <a:extLst>
              <a:ext uri="{FF2B5EF4-FFF2-40B4-BE49-F238E27FC236}">
                <a16:creationId xmlns:a16="http://schemas.microsoft.com/office/drawing/2014/main" id="{A1F95913-8762-4159-BC2D-9ECDB03412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776" y="1342104"/>
            <a:ext cx="5577280" cy="451300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BE68F94-104B-4FE5-BBB1-7F2C5F9478EC}"/>
              </a:ext>
            </a:extLst>
          </p:cNvPr>
          <p:cNvSpPr>
            <a:spLocks noGrp="1"/>
          </p:cNvSpPr>
          <p:nvPr>
            <p:ph idx="1"/>
          </p:nvPr>
        </p:nvSpPr>
        <p:spPr>
          <a:xfrm>
            <a:off x="7104063" y="1613991"/>
            <a:ext cx="4537073" cy="4694734"/>
          </a:xfrm>
        </p:spPr>
        <p:txBody>
          <a:bodyPr anchor="t">
            <a:normAutofit lnSpcReduction="10000"/>
          </a:bodyPr>
          <a:lstStyle/>
          <a:p>
            <a:pPr marL="0" indent="0" algn="just">
              <a:buNone/>
            </a:pPr>
            <a:r>
              <a:rPr lang="fr-FR" dirty="0"/>
              <a:t>La méthode gradient </a:t>
            </a:r>
            <a:r>
              <a:rPr lang="fr-FR" dirty="0" err="1"/>
              <a:t>boosting</a:t>
            </a:r>
            <a:r>
              <a:rPr lang="fr-FR" dirty="0"/>
              <a:t> se base sur un ensemble des méthodes faibles pour construire un modèle avec un fort potentiel de prédiction. Mais avec la méthode de gradient nous il ajuste le poids de chaque observation selon son niveau de difficulté de classification.</a:t>
            </a:r>
          </a:p>
          <a:p>
            <a:pPr marL="0" indent="0" algn="just">
              <a:buNone/>
            </a:pPr>
            <a:r>
              <a:rPr lang="fr-FR"/>
              <a:t>Les paramètres :</a:t>
            </a:r>
          </a:p>
          <a:p>
            <a:pPr marL="269875" indent="-269875">
              <a:buFont typeface="Wingdings" panose="05000000000000000000" pitchFamily="2" charset="2"/>
              <a:buChar char="Ø"/>
            </a:pPr>
            <a:r>
              <a:rPr lang="fr-FR" dirty="0"/>
              <a:t>Learning rate</a:t>
            </a:r>
            <a:endParaRPr lang="fr-FR"/>
          </a:p>
          <a:p>
            <a:pPr marL="269875" indent="-269875">
              <a:buFont typeface="Wingdings" panose="05000000000000000000" pitchFamily="2" charset="2"/>
              <a:buChar char="Ø"/>
            </a:pPr>
            <a:r>
              <a:rPr lang="fr-FR" dirty="0"/>
              <a:t>Max </a:t>
            </a:r>
            <a:r>
              <a:rPr lang="fr-FR" dirty="0" err="1"/>
              <a:t>depth</a:t>
            </a:r>
            <a:endParaRPr lang="fr-FR"/>
          </a:p>
          <a:p>
            <a:pPr marL="269875" indent="-269875">
              <a:buFont typeface="Wingdings" panose="05000000000000000000" pitchFamily="2" charset="2"/>
              <a:buChar char="Ø"/>
            </a:pPr>
            <a:r>
              <a:rPr lang="fr-FR" dirty="0" err="1"/>
              <a:t>Subsample</a:t>
            </a:r>
            <a:endParaRPr lang="fr-FR"/>
          </a:p>
          <a:p>
            <a:pPr marL="269875" indent="-269875">
              <a:buFont typeface="Wingdings" panose="05000000000000000000" pitchFamily="2" charset="2"/>
              <a:buChar char="Ø"/>
            </a:pPr>
            <a:r>
              <a:rPr lang="fr-FR" dirty="0"/>
              <a:t>…</a:t>
            </a:r>
            <a:endParaRPr lang="fr-FR"/>
          </a:p>
        </p:txBody>
      </p:sp>
    </p:spTree>
    <p:extLst>
      <p:ext uri="{BB962C8B-B14F-4D97-AF65-F5344CB8AC3E}">
        <p14:creationId xmlns:p14="http://schemas.microsoft.com/office/powerpoint/2010/main" val="133575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83B-2CFC-4714-9C12-FB85B2E18D0A}"/>
              </a:ext>
            </a:extLst>
          </p:cNvPr>
          <p:cNvSpPr>
            <a:spLocks noGrp="1"/>
          </p:cNvSpPr>
          <p:nvPr>
            <p:ph type="title"/>
          </p:nvPr>
        </p:nvSpPr>
        <p:spPr>
          <a:xfrm>
            <a:off x="540000" y="75051"/>
            <a:ext cx="11101135" cy="1034585"/>
          </a:xfrm>
        </p:spPr>
        <p:txBody>
          <a:bodyPr/>
          <a:lstStyle/>
          <a:p>
            <a:r>
              <a:rPr lang="en-US" dirty="0"/>
              <a:t>LDA :</a:t>
            </a:r>
          </a:p>
        </p:txBody>
      </p:sp>
      <p:sp>
        <p:nvSpPr>
          <p:cNvPr id="3" name="Content Placeholder 2">
            <a:extLst>
              <a:ext uri="{FF2B5EF4-FFF2-40B4-BE49-F238E27FC236}">
                <a16:creationId xmlns:a16="http://schemas.microsoft.com/office/drawing/2014/main" id="{8322752F-1F88-4827-BEB2-3FEE85B5C35F}"/>
              </a:ext>
            </a:extLst>
          </p:cNvPr>
          <p:cNvSpPr>
            <a:spLocks noGrp="1"/>
          </p:cNvSpPr>
          <p:nvPr>
            <p:ph idx="1"/>
          </p:nvPr>
        </p:nvSpPr>
        <p:spPr>
          <a:xfrm>
            <a:off x="191288" y="1172786"/>
            <a:ext cx="6167510" cy="5368412"/>
          </a:xfrm>
        </p:spPr>
        <p:txBody>
          <a:bodyPr vert="horz" lIns="91440" tIns="45720" rIns="91440" bIns="45720" rtlCol="0" anchor="t">
            <a:normAutofit fontScale="92500" lnSpcReduction="10000"/>
          </a:bodyPr>
          <a:lstStyle/>
          <a:p>
            <a:pPr marL="269875" indent="-269875"/>
            <a:r>
              <a:rPr lang="en-US" dirty="0">
                <a:ea typeface="+mn-lt"/>
                <a:cs typeface="+mn-lt"/>
              </a:rPr>
              <a:t>Extension de la </a:t>
            </a:r>
            <a:r>
              <a:rPr lang="en-US" dirty="0" err="1">
                <a:ea typeface="+mn-lt"/>
                <a:cs typeface="+mn-lt"/>
              </a:rPr>
              <a:t>régression</a:t>
            </a:r>
            <a:r>
              <a:rPr lang="en-US" dirty="0">
                <a:ea typeface="+mn-lt"/>
                <a:cs typeface="+mn-lt"/>
              </a:rPr>
              <a:t> dans le </a:t>
            </a:r>
            <a:r>
              <a:rPr lang="en-US" dirty="0" err="1">
                <a:ea typeface="+mn-lt"/>
                <a:cs typeface="+mn-lt"/>
              </a:rPr>
              <a:t>cas</a:t>
            </a:r>
            <a:r>
              <a:rPr lang="en-US" dirty="0">
                <a:ea typeface="+mn-lt"/>
                <a:cs typeface="+mn-lt"/>
              </a:rPr>
              <a:t> </a:t>
            </a:r>
            <a:r>
              <a:rPr lang="en-US" dirty="0" err="1">
                <a:ea typeface="+mn-lt"/>
                <a:cs typeface="+mn-lt"/>
              </a:rPr>
              <a:t>où</a:t>
            </a:r>
            <a:r>
              <a:rPr lang="en-US" dirty="0">
                <a:ea typeface="+mn-lt"/>
                <a:cs typeface="+mn-lt"/>
              </a:rPr>
              <a:t> la variable à </a:t>
            </a:r>
            <a:r>
              <a:rPr lang="en-US" dirty="0" err="1">
                <a:ea typeface="+mn-lt"/>
                <a:cs typeface="+mn-lt"/>
              </a:rPr>
              <a:t>expliquer</a:t>
            </a:r>
            <a:r>
              <a:rPr lang="en-US" dirty="0">
                <a:ea typeface="+mn-lt"/>
                <a:cs typeface="+mn-lt"/>
              </a:rPr>
              <a:t> </a:t>
            </a:r>
            <a:r>
              <a:rPr lang="en-US" dirty="0" err="1">
                <a:ea typeface="+mn-lt"/>
                <a:cs typeface="+mn-lt"/>
              </a:rPr>
              <a:t>est</a:t>
            </a:r>
            <a:r>
              <a:rPr lang="en-US" dirty="0">
                <a:ea typeface="+mn-lt"/>
                <a:cs typeface="+mn-lt"/>
              </a:rPr>
              <a:t> qualitative.</a:t>
            </a:r>
            <a:endParaRPr lang="en-US" dirty="0"/>
          </a:p>
          <a:p>
            <a:pPr marL="0" indent="0">
              <a:buNone/>
            </a:pPr>
            <a:r>
              <a:rPr lang="en-US" dirty="0">
                <a:ea typeface="+mn-lt"/>
                <a:cs typeface="+mn-lt"/>
              </a:rPr>
              <a:t> • Deux aspects :</a:t>
            </a:r>
            <a:r>
              <a:rPr lang="en-US" sz="2000" b="1" dirty="0">
                <a:ea typeface="+mn-lt"/>
                <a:cs typeface="+mn-lt"/>
              </a:rPr>
              <a:t> </a:t>
            </a:r>
          </a:p>
          <a:p>
            <a:pPr marL="0" indent="0">
              <a:buNone/>
            </a:pPr>
            <a:r>
              <a:rPr lang="en-US" sz="2000" b="1" dirty="0">
                <a:ea typeface="+mn-lt"/>
                <a:cs typeface="+mn-lt"/>
              </a:rPr>
              <a:t>  • </a:t>
            </a:r>
            <a:r>
              <a:rPr lang="en-US" sz="2000" b="1" dirty="0" err="1">
                <a:ea typeface="+mn-lt"/>
                <a:cs typeface="+mn-lt"/>
              </a:rPr>
              <a:t>Analyse</a:t>
            </a:r>
            <a:r>
              <a:rPr lang="en-US" sz="2000" b="1" dirty="0">
                <a:ea typeface="+mn-lt"/>
                <a:cs typeface="+mn-lt"/>
              </a:rPr>
              <a:t> </a:t>
            </a:r>
            <a:r>
              <a:rPr lang="en-US" sz="2000" b="1" dirty="0" err="1">
                <a:ea typeface="+mn-lt"/>
                <a:cs typeface="+mn-lt"/>
              </a:rPr>
              <a:t>discriminante</a:t>
            </a:r>
            <a:r>
              <a:rPr lang="en-US" sz="2000" b="1" dirty="0">
                <a:ea typeface="+mn-lt"/>
                <a:cs typeface="+mn-lt"/>
              </a:rPr>
              <a:t> à but </a:t>
            </a:r>
            <a:r>
              <a:rPr lang="en-US" sz="2000" b="1" dirty="0" err="1">
                <a:ea typeface="+mn-lt"/>
                <a:cs typeface="+mn-lt"/>
              </a:rPr>
              <a:t>descriptif</a:t>
            </a:r>
            <a:r>
              <a:rPr lang="en-US" sz="2000" b="1" dirty="0">
                <a:ea typeface="+mn-lt"/>
                <a:cs typeface="+mn-lt"/>
              </a:rPr>
              <a:t> :</a:t>
            </a:r>
            <a:r>
              <a:rPr lang="en-US" dirty="0">
                <a:ea typeface="+mn-lt"/>
                <a:cs typeface="+mn-lt"/>
              </a:rPr>
              <a:t> </a:t>
            </a:r>
            <a:r>
              <a:rPr lang="en-US" dirty="0" err="1">
                <a:ea typeface="+mn-lt"/>
                <a:cs typeface="+mn-lt"/>
              </a:rPr>
              <a:t>l’Analyse</a:t>
            </a:r>
            <a:r>
              <a:rPr lang="en-US" dirty="0">
                <a:ea typeface="+mn-lt"/>
                <a:cs typeface="+mn-lt"/>
              </a:rPr>
              <a:t> </a:t>
            </a:r>
            <a:r>
              <a:rPr lang="en-US" dirty="0" err="1">
                <a:ea typeface="+mn-lt"/>
                <a:cs typeface="+mn-lt"/>
              </a:rPr>
              <a:t>Factorielle</a:t>
            </a:r>
            <a:r>
              <a:rPr lang="en-US" dirty="0">
                <a:ea typeface="+mn-lt"/>
                <a:cs typeface="+mn-lt"/>
              </a:rPr>
              <a:t> </a:t>
            </a:r>
            <a:r>
              <a:rPr lang="en-US" dirty="0" err="1">
                <a:ea typeface="+mn-lt"/>
                <a:cs typeface="+mn-lt"/>
              </a:rPr>
              <a:t>Discriminante</a:t>
            </a:r>
            <a:r>
              <a:rPr lang="en-US" dirty="0">
                <a:ea typeface="+mn-lt"/>
                <a:cs typeface="+mn-lt"/>
              </a:rPr>
              <a:t> </a:t>
            </a:r>
          </a:p>
          <a:p>
            <a:pPr marL="0" indent="0">
              <a:buNone/>
            </a:pPr>
            <a:r>
              <a:rPr lang="en-US" dirty="0">
                <a:ea typeface="+mn-lt"/>
                <a:cs typeface="+mn-lt"/>
              </a:rPr>
              <a:t>  • Objectif : </a:t>
            </a:r>
          </a:p>
          <a:p>
            <a:pPr marL="0" indent="0">
              <a:buNone/>
            </a:pPr>
            <a:r>
              <a:rPr lang="en-US" dirty="0">
                <a:ea typeface="+mn-lt"/>
                <a:cs typeface="+mn-lt"/>
              </a:rPr>
              <a:t>            - </a:t>
            </a:r>
            <a:r>
              <a:rPr lang="en-US" dirty="0" err="1">
                <a:ea typeface="+mn-lt"/>
                <a:cs typeface="+mn-lt"/>
              </a:rPr>
              <a:t>déterminer</a:t>
            </a:r>
            <a:r>
              <a:rPr lang="en-US" dirty="0">
                <a:ea typeface="+mn-lt"/>
                <a:cs typeface="+mn-lt"/>
              </a:rPr>
              <a:t> les </a:t>
            </a:r>
            <a:r>
              <a:rPr lang="en-US" dirty="0" err="1">
                <a:ea typeface="+mn-lt"/>
                <a:cs typeface="+mn-lt"/>
              </a:rPr>
              <a:t>combinaisons</a:t>
            </a:r>
            <a:r>
              <a:rPr lang="en-US" dirty="0">
                <a:ea typeface="+mn-lt"/>
                <a:cs typeface="+mn-lt"/>
              </a:rPr>
              <a:t> </a:t>
            </a:r>
            <a:r>
              <a:rPr lang="en-US" dirty="0" err="1">
                <a:ea typeface="+mn-lt"/>
                <a:cs typeface="+mn-lt"/>
              </a:rPr>
              <a:t>linéaires</a:t>
            </a:r>
            <a:r>
              <a:rPr lang="en-US" dirty="0">
                <a:ea typeface="+mn-lt"/>
                <a:cs typeface="+mn-lt"/>
              </a:rPr>
              <a:t> de variables qui </a:t>
            </a:r>
            <a:r>
              <a:rPr lang="en-US" dirty="0" err="1">
                <a:ea typeface="+mn-lt"/>
                <a:cs typeface="+mn-lt"/>
              </a:rPr>
              <a:t>permettent</a:t>
            </a:r>
            <a:r>
              <a:rPr lang="en-US" dirty="0">
                <a:ea typeface="+mn-lt"/>
                <a:cs typeface="+mn-lt"/>
              </a:rPr>
              <a:t> de </a:t>
            </a:r>
            <a:r>
              <a:rPr lang="en-US" dirty="0" err="1">
                <a:ea typeface="+mn-lt"/>
                <a:cs typeface="+mn-lt"/>
              </a:rPr>
              <a:t>séparer</a:t>
            </a:r>
            <a:r>
              <a:rPr lang="en-US" dirty="0">
                <a:ea typeface="+mn-lt"/>
                <a:cs typeface="+mn-lt"/>
              </a:rPr>
              <a:t> au </a:t>
            </a:r>
            <a:r>
              <a:rPr lang="en-US" dirty="0" err="1">
                <a:ea typeface="+mn-lt"/>
                <a:cs typeface="+mn-lt"/>
              </a:rPr>
              <a:t>mieux</a:t>
            </a:r>
            <a:r>
              <a:rPr lang="en-US" dirty="0">
                <a:ea typeface="+mn-lt"/>
                <a:cs typeface="+mn-lt"/>
              </a:rPr>
              <a:t>                les </a:t>
            </a:r>
            <a:r>
              <a:rPr lang="en-US" dirty="0" err="1">
                <a:ea typeface="+mn-lt"/>
                <a:cs typeface="+mn-lt"/>
              </a:rPr>
              <a:t>différentes</a:t>
            </a:r>
            <a:r>
              <a:rPr lang="en-US" dirty="0">
                <a:ea typeface="+mn-lt"/>
                <a:cs typeface="+mn-lt"/>
              </a:rPr>
              <a:t> classes,</a:t>
            </a:r>
          </a:p>
          <a:p>
            <a:pPr marL="0" indent="0">
              <a:buNone/>
            </a:pPr>
            <a:r>
              <a:rPr lang="en-US" dirty="0">
                <a:ea typeface="+mn-lt"/>
                <a:cs typeface="+mn-lt"/>
              </a:rPr>
              <a:t>            - donner </a:t>
            </a:r>
            <a:r>
              <a:rPr lang="en-US" dirty="0" err="1">
                <a:ea typeface="+mn-lt"/>
                <a:cs typeface="+mn-lt"/>
              </a:rPr>
              <a:t>une</a:t>
            </a:r>
            <a:r>
              <a:rPr lang="en-US" dirty="0">
                <a:ea typeface="+mn-lt"/>
                <a:cs typeface="+mn-lt"/>
              </a:rPr>
              <a:t> </a:t>
            </a:r>
            <a:r>
              <a:rPr lang="en-US" dirty="0" err="1">
                <a:ea typeface="+mn-lt"/>
                <a:cs typeface="+mn-lt"/>
              </a:rPr>
              <a:t>représentation</a:t>
            </a:r>
            <a:r>
              <a:rPr lang="en-US" dirty="0">
                <a:ea typeface="+mn-lt"/>
                <a:cs typeface="+mn-lt"/>
              </a:rPr>
              <a:t> </a:t>
            </a:r>
            <a:r>
              <a:rPr lang="en-US" dirty="0" err="1">
                <a:ea typeface="+mn-lt"/>
                <a:cs typeface="+mn-lt"/>
              </a:rPr>
              <a:t>graphique</a:t>
            </a:r>
            <a:r>
              <a:rPr lang="en-US" dirty="0">
                <a:ea typeface="+mn-lt"/>
                <a:cs typeface="+mn-lt"/>
              </a:rPr>
              <a:t>. </a:t>
            </a:r>
          </a:p>
          <a:p>
            <a:pPr marL="0" indent="0">
              <a:buNone/>
            </a:pPr>
            <a:r>
              <a:rPr lang="en-US" dirty="0">
                <a:ea typeface="+mn-lt"/>
                <a:cs typeface="+mn-lt"/>
              </a:rPr>
              <a:t>• </a:t>
            </a:r>
            <a:r>
              <a:rPr lang="en-US" sz="2000" b="1" dirty="0" err="1">
                <a:ea typeface="+mn-lt"/>
                <a:cs typeface="+mn-lt"/>
              </a:rPr>
              <a:t>Analyse</a:t>
            </a:r>
            <a:r>
              <a:rPr lang="en-US" sz="2000" b="1" dirty="0">
                <a:ea typeface="+mn-lt"/>
                <a:cs typeface="+mn-lt"/>
              </a:rPr>
              <a:t> </a:t>
            </a:r>
            <a:r>
              <a:rPr lang="en-US" sz="2000" b="1" dirty="0" err="1">
                <a:ea typeface="+mn-lt"/>
                <a:cs typeface="+mn-lt"/>
              </a:rPr>
              <a:t>discriminante</a:t>
            </a:r>
            <a:r>
              <a:rPr lang="en-US" sz="2000" b="1" dirty="0">
                <a:ea typeface="+mn-lt"/>
                <a:cs typeface="+mn-lt"/>
              </a:rPr>
              <a:t> à but </a:t>
            </a:r>
            <a:r>
              <a:rPr lang="en-US" sz="2000" b="1" dirty="0" err="1">
                <a:ea typeface="+mn-lt"/>
                <a:cs typeface="+mn-lt"/>
              </a:rPr>
              <a:t>décisionnel</a:t>
            </a:r>
            <a:r>
              <a:rPr lang="en-US" sz="2000" b="1" dirty="0">
                <a:ea typeface="+mn-lt"/>
                <a:cs typeface="+mn-lt"/>
              </a:rPr>
              <a:t> </a:t>
            </a:r>
            <a:endParaRPr lang="en-US" sz="2000" dirty="0">
              <a:ea typeface="+mn-lt"/>
              <a:cs typeface="+mn-lt"/>
            </a:endParaRPr>
          </a:p>
          <a:p>
            <a:pPr marL="0" indent="0">
              <a:buNone/>
            </a:pPr>
            <a:r>
              <a:rPr lang="en-US" dirty="0">
                <a:ea typeface="+mn-lt"/>
                <a:cs typeface="+mn-lt"/>
              </a:rPr>
              <a:t>• Objectif : </a:t>
            </a:r>
          </a:p>
          <a:p>
            <a:pPr marL="0" indent="0">
              <a:buNone/>
            </a:pPr>
            <a:r>
              <a:rPr lang="en-US" dirty="0">
                <a:ea typeface="+mn-lt"/>
                <a:cs typeface="+mn-lt"/>
              </a:rPr>
              <a:t>           - </a:t>
            </a:r>
            <a:r>
              <a:rPr lang="en-US" dirty="0" err="1">
                <a:ea typeface="+mn-lt"/>
                <a:cs typeface="+mn-lt"/>
              </a:rPr>
              <a:t>prédire</a:t>
            </a:r>
            <a:r>
              <a:rPr lang="en-US" dirty="0">
                <a:ea typeface="+mn-lt"/>
                <a:cs typeface="+mn-lt"/>
              </a:rPr>
              <a:t> la </a:t>
            </a:r>
            <a:r>
              <a:rPr lang="en-US" dirty="0" err="1">
                <a:ea typeface="+mn-lt"/>
                <a:cs typeface="+mn-lt"/>
              </a:rPr>
              <a:t>classe</a:t>
            </a:r>
            <a:r>
              <a:rPr lang="en-US" dirty="0">
                <a:ea typeface="+mn-lt"/>
                <a:cs typeface="+mn-lt"/>
              </a:rPr>
              <a:t> d’un </a:t>
            </a:r>
            <a:r>
              <a:rPr lang="en-US" dirty="0" err="1">
                <a:ea typeface="+mn-lt"/>
                <a:cs typeface="+mn-lt"/>
              </a:rPr>
              <a:t>nouvel</a:t>
            </a:r>
            <a:r>
              <a:rPr lang="en-US" dirty="0">
                <a:ea typeface="+mn-lt"/>
                <a:cs typeface="+mn-lt"/>
              </a:rPr>
              <a:t> </a:t>
            </a:r>
            <a:r>
              <a:rPr lang="en-US" dirty="0" err="1">
                <a:ea typeface="+mn-lt"/>
                <a:cs typeface="+mn-lt"/>
              </a:rPr>
              <a:t>objet</a:t>
            </a:r>
            <a:r>
              <a:rPr lang="en-US" dirty="0">
                <a:ea typeface="+mn-lt"/>
                <a:cs typeface="+mn-lt"/>
              </a:rPr>
              <a:t> </a:t>
            </a:r>
            <a:r>
              <a:rPr lang="en-US" dirty="0" err="1">
                <a:ea typeface="+mn-lt"/>
                <a:cs typeface="+mn-lt"/>
              </a:rPr>
              <a:t>décrit</a:t>
            </a:r>
            <a:r>
              <a:rPr lang="en-US" dirty="0">
                <a:ea typeface="+mn-lt"/>
                <a:cs typeface="+mn-lt"/>
              </a:rPr>
              <a:t> par la </a:t>
            </a:r>
            <a:r>
              <a:rPr lang="en-US" dirty="0" err="1">
                <a:ea typeface="+mn-lt"/>
                <a:cs typeface="+mn-lt"/>
              </a:rPr>
              <a:t>valeur</a:t>
            </a:r>
            <a:r>
              <a:rPr lang="en-US" dirty="0">
                <a:ea typeface="+mn-lt"/>
                <a:cs typeface="+mn-lt"/>
              </a:rPr>
              <a:t> de </a:t>
            </a:r>
            <a:r>
              <a:rPr lang="en-US" dirty="0" err="1">
                <a:ea typeface="+mn-lt"/>
                <a:cs typeface="+mn-lt"/>
              </a:rPr>
              <a:t>ces</a:t>
            </a:r>
            <a:r>
              <a:rPr lang="en-US" dirty="0">
                <a:ea typeface="+mn-lt"/>
                <a:cs typeface="+mn-lt"/>
              </a:rPr>
              <a:t> </a:t>
            </a:r>
            <a:r>
              <a:rPr lang="en-US" dirty="0" err="1">
                <a:ea typeface="+mn-lt"/>
                <a:cs typeface="+mn-lt"/>
              </a:rPr>
              <a:t>attributs</a:t>
            </a:r>
            <a:r>
              <a:rPr lang="en-US" dirty="0">
                <a:ea typeface="+mn-lt"/>
                <a:cs typeface="+mn-lt"/>
              </a:rPr>
              <a:t>.</a:t>
            </a:r>
            <a:endParaRPr lang="en-US" dirty="0"/>
          </a:p>
        </p:txBody>
      </p:sp>
      <p:pic>
        <p:nvPicPr>
          <p:cNvPr id="5" name="Picture 5">
            <a:extLst>
              <a:ext uri="{FF2B5EF4-FFF2-40B4-BE49-F238E27FC236}">
                <a16:creationId xmlns:a16="http://schemas.microsoft.com/office/drawing/2014/main" id="{13A9097E-1B7D-45D5-9850-4F0D6ED224C1}"/>
              </a:ext>
            </a:extLst>
          </p:cNvPr>
          <p:cNvPicPr>
            <a:picLocks noChangeAspect="1"/>
          </p:cNvPicPr>
          <p:nvPr/>
        </p:nvPicPr>
        <p:blipFill>
          <a:blip r:embed="rId2"/>
          <a:stretch>
            <a:fillRect/>
          </a:stretch>
        </p:blipFill>
        <p:spPr>
          <a:xfrm>
            <a:off x="6919994" y="1102945"/>
            <a:ext cx="4719233" cy="2172382"/>
          </a:xfrm>
          <a:prstGeom prst="rect">
            <a:avLst/>
          </a:prstGeom>
        </p:spPr>
      </p:pic>
      <p:sp>
        <p:nvSpPr>
          <p:cNvPr id="6" name="TextBox 5">
            <a:extLst>
              <a:ext uri="{FF2B5EF4-FFF2-40B4-BE49-F238E27FC236}">
                <a16:creationId xmlns:a16="http://schemas.microsoft.com/office/drawing/2014/main" id="{CA721A57-CA44-454C-ACD6-BD1706FA0FE2}"/>
              </a:ext>
            </a:extLst>
          </p:cNvPr>
          <p:cNvSpPr txBox="1"/>
          <p:nvPr/>
        </p:nvSpPr>
        <p:spPr>
          <a:xfrm>
            <a:off x="6842502" y="3871177"/>
            <a:ext cx="4796724"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Les </a:t>
            </a:r>
            <a:r>
              <a:rPr lang="en-US" sz="2000" b="1" err="1"/>
              <a:t>paramètres</a:t>
            </a:r>
            <a:r>
              <a:rPr lang="en-US" sz="2000" b="1"/>
              <a:t> :</a:t>
            </a:r>
          </a:p>
          <a:p>
            <a:endParaRPr lang="en-US" sz="2000" b="1">
              <a:ea typeface="+mn-lt"/>
              <a:cs typeface="+mn-lt"/>
            </a:endParaRPr>
          </a:p>
          <a:p>
            <a:pPr marL="742950" lvl="1" indent="-285750">
              <a:buFont typeface="Arial"/>
              <a:buChar char="•"/>
            </a:pPr>
            <a:r>
              <a:rPr lang="en-US">
                <a:ea typeface="+mn-lt"/>
                <a:cs typeface="+mn-lt"/>
              </a:rPr>
              <a:t>Solver</a:t>
            </a:r>
          </a:p>
          <a:p>
            <a:pPr marL="742950" lvl="1" indent="-285750">
              <a:buFont typeface="Arial"/>
              <a:buChar char="•"/>
            </a:pPr>
            <a:r>
              <a:rPr lang="en-US">
                <a:ea typeface="+mn-lt"/>
                <a:cs typeface="+mn-lt"/>
              </a:rPr>
              <a:t>Shrinkage </a:t>
            </a:r>
          </a:p>
          <a:p>
            <a:pPr marL="742950" lvl="1" indent="-285750">
              <a:buFont typeface="Arial"/>
              <a:buChar char="•"/>
            </a:pPr>
            <a:r>
              <a:rPr lang="en-US">
                <a:ea typeface="+mn-lt"/>
                <a:cs typeface="+mn-lt"/>
              </a:rPr>
              <a:t>priors </a:t>
            </a:r>
          </a:p>
          <a:p>
            <a:pPr marL="742950" lvl="1" indent="-285750">
              <a:buFont typeface="Arial"/>
              <a:buChar char="•"/>
            </a:pPr>
            <a:r>
              <a:rPr lang="en-US" err="1">
                <a:ea typeface="+mn-lt"/>
                <a:cs typeface="+mn-lt"/>
              </a:rPr>
              <a:t>n_components</a:t>
            </a:r>
            <a:endParaRPr lang="en-US">
              <a:ea typeface="+mn-lt"/>
              <a:cs typeface="+mn-lt"/>
            </a:endParaRPr>
          </a:p>
          <a:p>
            <a:pPr marL="742950" lvl="1" indent="-285750">
              <a:buFont typeface="Arial"/>
              <a:buChar char="•"/>
            </a:pPr>
            <a:r>
              <a:rPr lang="en-US" err="1">
                <a:ea typeface="+mn-lt"/>
                <a:cs typeface="+mn-lt"/>
              </a:rPr>
              <a:t>store_covariance</a:t>
            </a:r>
            <a:r>
              <a:rPr lang="en-US">
                <a:ea typeface="+mn-lt"/>
                <a:cs typeface="+mn-lt"/>
              </a:rPr>
              <a:t> </a:t>
            </a:r>
          </a:p>
          <a:p>
            <a:pPr marL="742950" lvl="1" indent="-285750">
              <a:buFont typeface="Arial"/>
              <a:buChar char="•"/>
            </a:pPr>
            <a:r>
              <a:rPr lang="en-US" err="1">
                <a:ea typeface="+mn-lt"/>
                <a:cs typeface="+mn-lt"/>
              </a:rPr>
              <a:t>tol</a:t>
            </a:r>
            <a:endParaRPr lang="en-US" err="1"/>
          </a:p>
        </p:txBody>
      </p:sp>
    </p:spTree>
    <p:extLst>
      <p:ext uri="{BB962C8B-B14F-4D97-AF65-F5344CB8AC3E}">
        <p14:creationId xmlns:p14="http://schemas.microsoft.com/office/powerpoint/2010/main" val="102545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Freeform: Shape 15">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216214-ACE3-4EEF-BF82-1CDC77DA7474}"/>
              </a:ext>
            </a:extLst>
          </p:cNvPr>
          <p:cNvSpPr>
            <a:spLocks noGrp="1"/>
          </p:cNvSpPr>
          <p:nvPr>
            <p:ph type="title"/>
          </p:nvPr>
        </p:nvSpPr>
        <p:spPr>
          <a:xfrm>
            <a:off x="5209972" y="246086"/>
            <a:ext cx="6711041" cy="1478457"/>
          </a:xfrm>
        </p:spPr>
        <p:txBody>
          <a:bodyPr anchor="t">
            <a:noAutofit/>
          </a:bodyPr>
          <a:lstStyle/>
          <a:p>
            <a:r>
              <a:rPr lang="en-US" sz="6700"/>
              <a:t>Neural Networks</a:t>
            </a:r>
          </a:p>
        </p:txBody>
      </p:sp>
      <p:pic>
        <p:nvPicPr>
          <p:cNvPr id="5" name="Picture 6">
            <a:extLst>
              <a:ext uri="{FF2B5EF4-FFF2-40B4-BE49-F238E27FC236}">
                <a16:creationId xmlns:a16="http://schemas.microsoft.com/office/drawing/2014/main" id="{39E52F05-FAB8-44F5-B712-B53F156A3C2D}"/>
              </a:ext>
            </a:extLst>
          </p:cNvPr>
          <p:cNvPicPr>
            <a:picLocks noChangeAspect="1"/>
          </p:cNvPicPr>
          <p:nvPr/>
        </p:nvPicPr>
        <p:blipFill>
          <a:blip r:embed="rId2"/>
          <a:stretch>
            <a:fillRect/>
          </a:stretch>
        </p:blipFill>
        <p:spPr>
          <a:xfrm>
            <a:off x="-1" y="2968"/>
            <a:ext cx="4898569" cy="6854105"/>
          </a:xfrm>
          <a:prstGeom prst="rect">
            <a:avLst/>
          </a:prstGeom>
        </p:spPr>
      </p:pic>
      <p:graphicFrame>
        <p:nvGraphicFramePr>
          <p:cNvPr id="7" name="Espace réservé du contenu 2">
            <a:extLst>
              <a:ext uri="{FF2B5EF4-FFF2-40B4-BE49-F238E27FC236}">
                <a16:creationId xmlns:a16="http://schemas.microsoft.com/office/drawing/2014/main" id="{51FFB168-CF7A-4D8A-A110-EF53C3B082C9}"/>
              </a:ext>
            </a:extLst>
          </p:cNvPr>
          <p:cNvGraphicFramePr>
            <a:graphicFrameLocks/>
          </p:cNvGraphicFramePr>
          <p:nvPr>
            <p:extLst>
              <p:ext uri="{D42A27DB-BD31-4B8C-83A1-F6EECF244321}">
                <p14:modId xmlns:p14="http://schemas.microsoft.com/office/powerpoint/2010/main" val="842478969"/>
              </p:ext>
            </p:extLst>
          </p:nvPr>
        </p:nvGraphicFramePr>
        <p:xfrm>
          <a:off x="5363029" y="1204029"/>
          <a:ext cx="6408738"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860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33" name="Rectangle 32">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1" name="Rectangle 40">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9" name="Rectangle 38">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F7E0C34-E31E-4213-ABB7-294AFD39CD0D}"/>
              </a:ext>
            </a:extLst>
          </p:cNvPr>
          <p:cNvSpPr>
            <a:spLocks noGrp="1"/>
          </p:cNvSpPr>
          <p:nvPr>
            <p:ph type="title"/>
          </p:nvPr>
        </p:nvSpPr>
        <p:spPr>
          <a:xfrm>
            <a:off x="7086315" y="545126"/>
            <a:ext cx="4554821" cy="2186096"/>
          </a:xfrm>
        </p:spPr>
        <p:txBody>
          <a:bodyPr anchor="b">
            <a:normAutofit/>
          </a:bodyPr>
          <a:lstStyle/>
          <a:p>
            <a:r>
              <a:rPr lang="en-US" dirty="0"/>
              <a:t>Les </a:t>
            </a:r>
            <a:r>
              <a:rPr lang="en-US" dirty="0" err="1"/>
              <a:t>paramètres</a:t>
            </a:r>
            <a:r>
              <a:rPr lang="en-US" dirty="0"/>
              <a:t> </a:t>
            </a:r>
          </a:p>
        </p:txBody>
      </p:sp>
      <p:sp>
        <p:nvSpPr>
          <p:cNvPr id="46" name="Freeform: Shape 45">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6204C1E5-CAC7-48E6-B11E-2FEEEC908872}"/>
              </a:ext>
            </a:extLst>
          </p:cNvPr>
          <p:cNvPicPr>
            <a:picLocks noChangeAspect="1"/>
          </p:cNvPicPr>
          <p:nvPr/>
        </p:nvPicPr>
        <p:blipFill>
          <a:blip r:embed="rId2"/>
          <a:stretch>
            <a:fillRect/>
          </a:stretch>
        </p:blipFill>
        <p:spPr>
          <a:xfrm>
            <a:off x="541776" y="1488464"/>
            <a:ext cx="5353200" cy="3881070"/>
          </a:xfrm>
          <a:prstGeom prst="rect">
            <a:avLst/>
          </a:prstGeom>
        </p:spPr>
      </p:pic>
      <p:sp>
        <p:nvSpPr>
          <p:cNvPr id="3" name="Content Placeholder 2">
            <a:extLst>
              <a:ext uri="{FF2B5EF4-FFF2-40B4-BE49-F238E27FC236}">
                <a16:creationId xmlns:a16="http://schemas.microsoft.com/office/drawing/2014/main" id="{BB520C34-4C7D-4052-8E8D-4D28B1EEECFB}"/>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269875" indent="-269875">
              <a:lnSpc>
                <a:spcPct val="115000"/>
              </a:lnSpc>
            </a:pPr>
            <a:r>
              <a:rPr lang="en-US" sz="1100" b="1" dirty="0"/>
              <a:t>Le </a:t>
            </a:r>
            <a:r>
              <a:rPr lang="en-US" sz="1100" b="1" dirty="0" err="1"/>
              <a:t>poids</a:t>
            </a:r>
            <a:r>
              <a:rPr lang="en-US" sz="1100" b="1" dirty="0"/>
              <a:t> :</a:t>
            </a:r>
            <a:r>
              <a:rPr lang="en-US" sz="1100" dirty="0"/>
              <a:t> </a:t>
            </a:r>
            <a:r>
              <a:rPr lang="en-US" sz="1100" dirty="0" err="1">
                <a:ea typeface="+mn-lt"/>
                <a:cs typeface="+mn-lt"/>
              </a:rPr>
              <a:t>transforme</a:t>
            </a:r>
            <a:r>
              <a:rPr lang="en-US" sz="1100" dirty="0">
                <a:ea typeface="+mn-lt"/>
                <a:cs typeface="+mn-lt"/>
              </a:rPr>
              <a:t> les </a:t>
            </a:r>
            <a:r>
              <a:rPr lang="en-US" sz="1100" dirty="0" err="1">
                <a:ea typeface="+mn-lt"/>
                <a:cs typeface="+mn-lt"/>
              </a:rPr>
              <a:t>données</a:t>
            </a:r>
            <a:r>
              <a:rPr lang="en-US" sz="1100" dirty="0">
                <a:ea typeface="+mn-lt"/>
                <a:cs typeface="+mn-lt"/>
              </a:rPr>
              <a:t> </a:t>
            </a:r>
            <a:r>
              <a:rPr lang="en-US" sz="1100" dirty="0" err="1">
                <a:ea typeface="+mn-lt"/>
                <a:cs typeface="+mn-lt"/>
              </a:rPr>
              <a:t>d’entrée</a:t>
            </a:r>
            <a:r>
              <a:rPr lang="en-US" sz="1100" dirty="0">
                <a:ea typeface="+mn-lt"/>
                <a:cs typeface="+mn-lt"/>
              </a:rPr>
              <a:t> dans les couches </a:t>
            </a:r>
            <a:r>
              <a:rPr lang="en-US" sz="1100" dirty="0" err="1">
                <a:ea typeface="+mn-lt"/>
                <a:cs typeface="+mn-lt"/>
              </a:rPr>
              <a:t>cachées</a:t>
            </a:r>
            <a:r>
              <a:rPr lang="en-US" sz="1100" dirty="0">
                <a:ea typeface="+mn-lt"/>
                <a:cs typeface="+mn-lt"/>
              </a:rPr>
              <a:t> du </a:t>
            </a:r>
            <a:r>
              <a:rPr lang="en-US" sz="1100" dirty="0" err="1">
                <a:ea typeface="+mn-lt"/>
                <a:cs typeface="+mn-lt"/>
              </a:rPr>
              <a:t>réseau</a:t>
            </a:r>
            <a:r>
              <a:rPr lang="en-US" sz="1100" dirty="0">
                <a:ea typeface="+mn-lt"/>
                <a:cs typeface="+mn-lt"/>
              </a:rPr>
              <a:t>.</a:t>
            </a:r>
            <a:r>
              <a:rPr lang="en-US" sz="1100" dirty="0"/>
              <a:t> Plus le </a:t>
            </a:r>
            <a:r>
              <a:rPr lang="en-US" sz="1100" dirty="0" err="1"/>
              <a:t>poids</a:t>
            </a:r>
            <a:r>
              <a:rPr lang="en-US" sz="1100" dirty="0"/>
              <a:t> </a:t>
            </a:r>
            <a:r>
              <a:rPr lang="en-US" sz="1100" dirty="0" err="1"/>
              <a:t>est</a:t>
            </a:r>
            <a:r>
              <a:rPr lang="en-US" sz="1100" dirty="0"/>
              <a:t> grand, plus il </a:t>
            </a:r>
            <a:r>
              <a:rPr lang="en-US" sz="1100" dirty="0" err="1"/>
              <a:t>impactera</a:t>
            </a:r>
            <a:r>
              <a:rPr lang="en-US" sz="1100" dirty="0"/>
              <a:t> le </a:t>
            </a:r>
            <a:r>
              <a:rPr lang="en-US" sz="1100" dirty="0" err="1"/>
              <a:t>réseau</a:t>
            </a:r>
            <a:r>
              <a:rPr lang="en-US" sz="1100" dirty="0"/>
              <a:t>.</a:t>
            </a:r>
          </a:p>
          <a:p>
            <a:pPr marL="269875" indent="-269875">
              <a:lnSpc>
                <a:spcPct val="115000"/>
              </a:lnSpc>
            </a:pPr>
            <a:r>
              <a:rPr lang="en-US" sz="1100" b="1" dirty="0"/>
              <a:t>Le </a:t>
            </a:r>
            <a:r>
              <a:rPr lang="en-US" sz="1100" b="1" dirty="0" err="1"/>
              <a:t>biais</a:t>
            </a:r>
            <a:r>
              <a:rPr lang="en-US" sz="1100" b="1" dirty="0"/>
              <a:t> </a:t>
            </a:r>
            <a:r>
              <a:rPr lang="en-US" sz="1100" dirty="0"/>
              <a:t>: </a:t>
            </a:r>
            <a:r>
              <a:rPr lang="en-US" sz="1100" dirty="0">
                <a:ea typeface="+mn-lt"/>
                <a:cs typeface="+mn-lt"/>
              </a:rPr>
              <a:t>le </a:t>
            </a:r>
            <a:r>
              <a:rPr lang="en-US" sz="1100" dirty="0" err="1">
                <a:ea typeface="+mn-lt"/>
                <a:cs typeface="+mn-lt"/>
              </a:rPr>
              <a:t>biais</a:t>
            </a:r>
            <a:r>
              <a:rPr lang="en-US" sz="1100" dirty="0">
                <a:ea typeface="+mn-lt"/>
                <a:cs typeface="+mn-lt"/>
              </a:rPr>
              <a:t> </a:t>
            </a:r>
            <a:r>
              <a:rPr lang="en-US" sz="1100" dirty="0" err="1">
                <a:ea typeface="+mn-lt"/>
                <a:cs typeface="+mn-lt"/>
              </a:rPr>
              <a:t>est</a:t>
            </a:r>
            <a:r>
              <a:rPr lang="en-US" sz="1100" dirty="0">
                <a:ea typeface="+mn-lt"/>
                <a:cs typeface="+mn-lt"/>
              </a:rPr>
              <a:t> </a:t>
            </a:r>
            <a:r>
              <a:rPr lang="en-US" sz="1100" dirty="0" err="1">
                <a:ea typeface="+mn-lt"/>
                <a:cs typeface="+mn-lt"/>
              </a:rPr>
              <a:t>comme</a:t>
            </a:r>
            <a:r>
              <a:rPr lang="en-US" sz="1100" dirty="0">
                <a:ea typeface="+mn-lt"/>
                <a:cs typeface="+mn-lt"/>
              </a:rPr>
              <a:t> </a:t>
            </a:r>
            <a:r>
              <a:rPr lang="en-US" sz="1100" dirty="0" err="1">
                <a:ea typeface="+mn-lt"/>
                <a:cs typeface="+mn-lt"/>
              </a:rPr>
              <a:t>l’interception</a:t>
            </a:r>
            <a:r>
              <a:rPr lang="en-US" sz="1100" dirty="0">
                <a:ea typeface="+mn-lt"/>
                <a:cs typeface="+mn-lt"/>
              </a:rPr>
              <a:t> </a:t>
            </a:r>
            <a:r>
              <a:rPr lang="en-US" sz="1100" dirty="0" err="1">
                <a:ea typeface="+mn-lt"/>
                <a:cs typeface="+mn-lt"/>
              </a:rPr>
              <a:t>ajoutée</a:t>
            </a:r>
            <a:r>
              <a:rPr lang="en-US" sz="1100" dirty="0">
                <a:ea typeface="+mn-lt"/>
                <a:cs typeface="+mn-lt"/>
              </a:rPr>
              <a:t> dans </a:t>
            </a:r>
            <a:r>
              <a:rPr lang="en-US" sz="1100" dirty="0" err="1">
                <a:ea typeface="+mn-lt"/>
                <a:cs typeface="+mn-lt"/>
              </a:rPr>
              <a:t>une</a:t>
            </a:r>
            <a:r>
              <a:rPr lang="en-US" sz="1100" dirty="0">
                <a:ea typeface="+mn-lt"/>
                <a:cs typeface="+mn-lt"/>
              </a:rPr>
              <a:t> </a:t>
            </a:r>
            <a:r>
              <a:rPr lang="en-US" sz="1100" dirty="0" err="1">
                <a:ea typeface="+mn-lt"/>
                <a:cs typeface="+mn-lt"/>
              </a:rPr>
              <a:t>équation</a:t>
            </a:r>
            <a:r>
              <a:rPr lang="en-US" sz="1100" dirty="0">
                <a:ea typeface="+mn-lt"/>
                <a:cs typeface="+mn-lt"/>
              </a:rPr>
              <a:t> </a:t>
            </a:r>
            <a:r>
              <a:rPr lang="en-US" sz="1100" dirty="0" err="1">
                <a:ea typeface="+mn-lt"/>
                <a:cs typeface="+mn-lt"/>
              </a:rPr>
              <a:t>linéaire</a:t>
            </a:r>
            <a:r>
              <a:rPr lang="en-US" sz="1100" dirty="0">
                <a:ea typeface="+mn-lt"/>
                <a:cs typeface="+mn-lt"/>
              </a:rPr>
              <a:t>. </a:t>
            </a:r>
            <a:r>
              <a:rPr lang="en-US" sz="1100" dirty="0" err="1">
                <a:ea typeface="+mn-lt"/>
                <a:cs typeface="+mn-lt"/>
              </a:rPr>
              <a:t>C’est</a:t>
            </a:r>
            <a:r>
              <a:rPr lang="en-US" sz="1100" dirty="0">
                <a:ea typeface="+mn-lt"/>
                <a:cs typeface="+mn-lt"/>
              </a:rPr>
              <a:t> un </a:t>
            </a:r>
            <a:r>
              <a:rPr lang="en-US" sz="1100" dirty="0" err="1">
                <a:ea typeface="+mn-lt"/>
                <a:cs typeface="+mn-lt"/>
              </a:rPr>
              <a:t>paramètre</a:t>
            </a:r>
            <a:r>
              <a:rPr lang="en-US" sz="1100" dirty="0">
                <a:ea typeface="+mn-lt"/>
                <a:cs typeface="+mn-lt"/>
              </a:rPr>
              <a:t> </a:t>
            </a:r>
            <a:r>
              <a:rPr lang="en-US" sz="1100" dirty="0" err="1">
                <a:ea typeface="+mn-lt"/>
                <a:cs typeface="+mn-lt"/>
              </a:rPr>
              <a:t>supplémentaire</a:t>
            </a:r>
            <a:r>
              <a:rPr lang="en-US" sz="1100" dirty="0">
                <a:ea typeface="+mn-lt"/>
                <a:cs typeface="+mn-lt"/>
              </a:rPr>
              <a:t> dans le </a:t>
            </a:r>
            <a:r>
              <a:rPr lang="en-US" sz="1100" dirty="0" err="1">
                <a:ea typeface="+mn-lt"/>
                <a:cs typeface="+mn-lt"/>
              </a:rPr>
              <a:t>réseau</a:t>
            </a:r>
            <a:r>
              <a:rPr lang="en-US" sz="1100" dirty="0">
                <a:ea typeface="+mn-lt"/>
                <a:cs typeface="+mn-lt"/>
              </a:rPr>
              <a:t> neural qui </a:t>
            </a:r>
            <a:r>
              <a:rPr lang="en-US" sz="1100" dirty="0" err="1">
                <a:ea typeface="+mn-lt"/>
                <a:cs typeface="+mn-lt"/>
              </a:rPr>
              <a:t>est</a:t>
            </a:r>
            <a:r>
              <a:rPr lang="en-US" sz="1100" dirty="0">
                <a:ea typeface="+mn-lt"/>
                <a:cs typeface="+mn-lt"/>
              </a:rPr>
              <a:t> </a:t>
            </a:r>
            <a:r>
              <a:rPr lang="en-US" sz="1100" dirty="0" err="1">
                <a:ea typeface="+mn-lt"/>
                <a:cs typeface="+mn-lt"/>
              </a:rPr>
              <a:t>utilisé</a:t>
            </a:r>
            <a:r>
              <a:rPr lang="en-US" sz="1100" dirty="0">
                <a:ea typeface="+mn-lt"/>
                <a:cs typeface="+mn-lt"/>
              </a:rPr>
              <a:t> pour </a:t>
            </a:r>
            <a:r>
              <a:rPr lang="en-US" sz="1100" dirty="0" err="1">
                <a:ea typeface="+mn-lt"/>
                <a:cs typeface="+mn-lt"/>
              </a:rPr>
              <a:t>ajuster</a:t>
            </a:r>
            <a:r>
              <a:rPr lang="en-US" sz="1100" dirty="0">
                <a:ea typeface="+mn-lt"/>
                <a:cs typeface="+mn-lt"/>
              </a:rPr>
              <a:t> la sortie avec la </a:t>
            </a:r>
            <a:r>
              <a:rPr lang="en-US" sz="1100" dirty="0" err="1">
                <a:ea typeface="+mn-lt"/>
                <a:cs typeface="+mn-lt"/>
              </a:rPr>
              <a:t>somme</a:t>
            </a:r>
            <a:r>
              <a:rPr lang="en-US" sz="1100" dirty="0">
                <a:ea typeface="+mn-lt"/>
                <a:cs typeface="+mn-lt"/>
              </a:rPr>
              <a:t> </a:t>
            </a:r>
            <a:r>
              <a:rPr lang="en-US" sz="1100" dirty="0" err="1">
                <a:ea typeface="+mn-lt"/>
                <a:cs typeface="+mn-lt"/>
              </a:rPr>
              <a:t>pondérée</a:t>
            </a:r>
            <a:r>
              <a:rPr lang="en-US" sz="1100" dirty="0">
                <a:ea typeface="+mn-lt"/>
                <a:cs typeface="+mn-lt"/>
              </a:rPr>
              <a:t> des entrées au </a:t>
            </a:r>
            <a:r>
              <a:rPr lang="en-US" sz="1100" dirty="0" err="1">
                <a:ea typeface="+mn-lt"/>
                <a:cs typeface="+mn-lt"/>
              </a:rPr>
              <a:t>neurone</a:t>
            </a:r>
            <a:r>
              <a:rPr lang="en-US" sz="1100" dirty="0">
                <a:ea typeface="+mn-lt"/>
                <a:cs typeface="+mn-lt"/>
              </a:rPr>
              <a:t>. Par </a:t>
            </a:r>
            <a:r>
              <a:rPr lang="en-US" sz="1100" dirty="0" err="1">
                <a:ea typeface="+mn-lt"/>
                <a:cs typeface="+mn-lt"/>
              </a:rPr>
              <a:t>conséquent</a:t>
            </a:r>
            <a:r>
              <a:rPr lang="en-US" sz="1100" dirty="0">
                <a:ea typeface="+mn-lt"/>
                <a:cs typeface="+mn-lt"/>
              </a:rPr>
              <a:t>, le </a:t>
            </a:r>
            <a:r>
              <a:rPr lang="en-US" sz="1100" dirty="0" err="1">
                <a:ea typeface="+mn-lt"/>
                <a:cs typeface="+mn-lt"/>
              </a:rPr>
              <a:t>biais</a:t>
            </a:r>
            <a:r>
              <a:rPr lang="en-US" sz="1100" dirty="0">
                <a:ea typeface="+mn-lt"/>
                <a:cs typeface="+mn-lt"/>
              </a:rPr>
              <a:t> </a:t>
            </a:r>
            <a:r>
              <a:rPr lang="en-US" sz="1100" dirty="0" err="1">
                <a:ea typeface="+mn-lt"/>
                <a:cs typeface="+mn-lt"/>
              </a:rPr>
              <a:t>est</a:t>
            </a:r>
            <a:r>
              <a:rPr lang="en-US" sz="1100" dirty="0">
                <a:ea typeface="+mn-lt"/>
                <a:cs typeface="+mn-lt"/>
              </a:rPr>
              <a:t> </a:t>
            </a:r>
            <a:r>
              <a:rPr lang="en-US" sz="1100" dirty="0" err="1">
                <a:ea typeface="+mn-lt"/>
                <a:cs typeface="+mn-lt"/>
              </a:rPr>
              <a:t>une</a:t>
            </a:r>
            <a:r>
              <a:rPr lang="en-US" sz="1100" dirty="0">
                <a:ea typeface="+mn-lt"/>
                <a:cs typeface="+mn-lt"/>
              </a:rPr>
              <a:t> </a:t>
            </a:r>
            <a:r>
              <a:rPr lang="en-US" sz="1100" dirty="0" err="1">
                <a:ea typeface="+mn-lt"/>
                <a:cs typeface="+mn-lt"/>
              </a:rPr>
              <a:t>constante</a:t>
            </a:r>
            <a:r>
              <a:rPr lang="en-US" sz="1100" dirty="0">
                <a:ea typeface="+mn-lt"/>
                <a:cs typeface="+mn-lt"/>
              </a:rPr>
              <a:t> qui aide le </a:t>
            </a:r>
            <a:r>
              <a:rPr lang="en-US" sz="1100" dirty="0" err="1">
                <a:ea typeface="+mn-lt"/>
                <a:cs typeface="+mn-lt"/>
              </a:rPr>
              <a:t>modèle</a:t>
            </a:r>
            <a:r>
              <a:rPr lang="en-US" sz="1100" dirty="0">
                <a:ea typeface="+mn-lt"/>
                <a:cs typeface="+mn-lt"/>
              </a:rPr>
              <a:t> </a:t>
            </a:r>
            <a:r>
              <a:rPr lang="en-US" sz="1100" dirty="0" err="1">
                <a:ea typeface="+mn-lt"/>
                <a:cs typeface="+mn-lt"/>
              </a:rPr>
              <a:t>d’une</a:t>
            </a:r>
            <a:r>
              <a:rPr lang="en-US" sz="1100" dirty="0">
                <a:ea typeface="+mn-lt"/>
                <a:cs typeface="+mn-lt"/>
              </a:rPr>
              <a:t> manière </a:t>
            </a:r>
            <a:r>
              <a:rPr lang="en-US" sz="1100" dirty="0" err="1">
                <a:ea typeface="+mn-lt"/>
                <a:cs typeface="+mn-lt"/>
              </a:rPr>
              <a:t>qu’il</a:t>
            </a:r>
            <a:r>
              <a:rPr lang="en-US" sz="1100" dirty="0">
                <a:ea typeface="+mn-lt"/>
                <a:cs typeface="+mn-lt"/>
              </a:rPr>
              <a:t> </a:t>
            </a:r>
            <a:r>
              <a:rPr lang="en-US" sz="1100" dirty="0" err="1">
                <a:ea typeface="+mn-lt"/>
                <a:cs typeface="+mn-lt"/>
              </a:rPr>
              <a:t>peut</a:t>
            </a:r>
            <a:r>
              <a:rPr lang="en-US" sz="1100" dirty="0">
                <a:ea typeface="+mn-lt"/>
                <a:cs typeface="+mn-lt"/>
              </a:rPr>
              <a:t> </a:t>
            </a:r>
            <a:r>
              <a:rPr lang="en-US" sz="1100" dirty="0" err="1">
                <a:ea typeface="+mn-lt"/>
                <a:cs typeface="+mn-lt"/>
              </a:rPr>
              <a:t>s'adapter</a:t>
            </a:r>
            <a:r>
              <a:rPr lang="en-US" sz="1100" dirty="0">
                <a:ea typeface="+mn-lt"/>
                <a:cs typeface="+mn-lt"/>
              </a:rPr>
              <a:t> au </a:t>
            </a:r>
            <a:r>
              <a:rPr lang="en-US" sz="1100" dirty="0" err="1">
                <a:ea typeface="+mn-lt"/>
                <a:cs typeface="+mn-lt"/>
              </a:rPr>
              <a:t>mieux</a:t>
            </a:r>
            <a:r>
              <a:rPr lang="en-US" sz="1100" dirty="0">
                <a:ea typeface="+mn-lt"/>
                <a:cs typeface="+mn-lt"/>
              </a:rPr>
              <a:t> aux </a:t>
            </a:r>
            <a:r>
              <a:rPr lang="en-US" sz="1100" dirty="0" err="1">
                <a:ea typeface="+mn-lt"/>
                <a:cs typeface="+mn-lt"/>
              </a:rPr>
              <a:t>données</a:t>
            </a:r>
            <a:r>
              <a:rPr lang="en-US" sz="1100" dirty="0">
                <a:ea typeface="+mn-lt"/>
                <a:cs typeface="+mn-lt"/>
              </a:rPr>
              <a:t>.</a:t>
            </a:r>
            <a:endParaRPr lang="en-US" sz="1100" dirty="0"/>
          </a:p>
          <a:p>
            <a:pPr marL="269875" indent="-269875">
              <a:lnSpc>
                <a:spcPct val="115000"/>
              </a:lnSpc>
            </a:pPr>
            <a:endParaRPr lang="en-US" sz="1100" dirty="0"/>
          </a:p>
          <a:p>
            <a:pPr marL="269875" indent="-269875">
              <a:lnSpc>
                <a:spcPct val="115000"/>
              </a:lnSpc>
            </a:pPr>
            <a:r>
              <a:rPr lang="en-US" sz="1100" dirty="0" err="1">
                <a:ea typeface="+mn-lt"/>
                <a:cs typeface="+mn-lt"/>
              </a:rPr>
              <a:t>Ces</a:t>
            </a:r>
            <a:r>
              <a:rPr lang="en-US" sz="1100" dirty="0">
                <a:ea typeface="+mn-lt"/>
                <a:cs typeface="+mn-lt"/>
              </a:rPr>
              <a:t> </a:t>
            </a:r>
            <a:r>
              <a:rPr lang="en-US" sz="1100" dirty="0" err="1">
                <a:ea typeface="+mn-lt"/>
                <a:cs typeface="+mn-lt"/>
              </a:rPr>
              <a:t>paramètres</a:t>
            </a:r>
            <a:r>
              <a:rPr lang="en-US" sz="1100" dirty="0">
                <a:ea typeface="+mn-lt"/>
                <a:cs typeface="+mn-lt"/>
              </a:rPr>
              <a:t> </a:t>
            </a:r>
            <a:r>
              <a:rPr lang="en-US" sz="1100" dirty="0" err="1">
                <a:ea typeface="+mn-lt"/>
                <a:cs typeface="+mn-lt"/>
              </a:rPr>
              <a:t>vont</a:t>
            </a:r>
            <a:r>
              <a:rPr lang="en-US" sz="1100" dirty="0">
                <a:ea typeface="+mn-lt"/>
                <a:cs typeface="+mn-lt"/>
              </a:rPr>
              <a:t> </a:t>
            </a:r>
            <a:r>
              <a:rPr lang="en-US" sz="1100" dirty="0" err="1">
                <a:ea typeface="+mn-lt"/>
                <a:cs typeface="+mn-lt"/>
              </a:rPr>
              <a:t>évoluer</a:t>
            </a:r>
            <a:r>
              <a:rPr lang="en-US" sz="1100" dirty="0">
                <a:ea typeface="+mn-lt"/>
                <a:cs typeface="+mn-lt"/>
              </a:rPr>
              <a:t> </a:t>
            </a:r>
            <a:r>
              <a:rPr lang="en-US" sz="1100" dirty="0" err="1">
                <a:ea typeface="+mn-lt"/>
                <a:cs typeface="+mn-lt"/>
              </a:rPr>
              <a:t>durant</a:t>
            </a:r>
            <a:r>
              <a:rPr lang="en-US" sz="1100" dirty="0">
                <a:ea typeface="+mn-lt"/>
                <a:cs typeface="+mn-lt"/>
              </a:rPr>
              <a:t> </a:t>
            </a:r>
            <a:r>
              <a:rPr lang="en-US" sz="1100" dirty="0" err="1">
                <a:ea typeface="+mn-lt"/>
                <a:cs typeface="+mn-lt"/>
              </a:rPr>
              <a:t>l’ensemble</a:t>
            </a:r>
            <a:r>
              <a:rPr lang="en-US" sz="1100" dirty="0">
                <a:ea typeface="+mn-lt"/>
                <a:cs typeface="+mn-lt"/>
              </a:rPr>
              <a:t> du </a:t>
            </a:r>
            <a:r>
              <a:rPr lang="en-US" sz="1100" dirty="0" err="1">
                <a:ea typeface="+mn-lt"/>
                <a:cs typeface="+mn-lt"/>
              </a:rPr>
              <a:t>processus</a:t>
            </a:r>
            <a:r>
              <a:rPr lang="en-US" sz="1100" dirty="0">
                <a:ea typeface="+mn-lt"/>
                <a:cs typeface="+mn-lt"/>
              </a:rPr>
              <a:t> </a:t>
            </a:r>
            <a:r>
              <a:rPr lang="en-US" sz="1100" dirty="0" err="1">
                <a:ea typeface="+mn-lt"/>
                <a:cs typeface="+mn-lt"/>
              </a:rPr>
              <a:t>d’entrainement</a:t>
            </a:r>
            <a:r>
              <a:rPr lang="en-US" sz="1100" dirty="0">
                <a:ea typeface="+mn-lt"/>
                <a:cs typeface="+mn-lt"/>
              </a:rPr>
              <a:t>, </a:t>
            </a:r>
            <a:r>
              <a:rPr lang="en-US" sz="1100" dirty="0" err="1">
                <a:ea typeface="+mn-lt"/>
                <a:cs typeface="+mn-lt"/>
              </a:rPr>
              <a:t>lors</a:t>
            </a:r>
            <a:r>
              <a:rPr lang="en-US" sz="1100" dirty="0">
                <a:ea typeface="+mn-lt"/>
                <a:cs typeface="+mn-lt"/>
              </a:rPr>
              <a:t> de la backpropagation.</a:t>
            </a:r>
            <a:endParaRPr lang="en-US" sz="1100" dirty="0"/>
          </a:p>
        </p:txBody>
      </p:sp>
    </p:spTree>
    <p:extLst>
      <p:ext uri="{BB962C8B-B14F-4D97-AF65-F5344CB8AC3E}">
        <p14:creationId xmlns:p14="http://schemas.microsoft.com/office/powerpoint/2010/main" val="1946213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CCAD-5BB8-4AD1-A29C-71588805B5BD}"/>
              </a:ext>
            </a:extLst>
          </p:cNvPr>
          <p:cNvSpPr>
            <a:spLocks noGrp="1"/>
          </p:cNvSpPr>
          <p:nvPr>
            <p:ph type="title"/>
          </p:nvPr>
        </p:nvSpPr>
        <p:spPr>
          <a:xfrm>
            <a:off x="245032" y="281903"/>
            <a:ext cx="11101135" cy="924597"/>
          </a:xfrm>
        </p:spPr>
        <p:txBody>
          <a:bodyPr>
            <a:normAutofit fontScale="90000"/>
          </a:bodyPr>
          <a:lstStyle/>
          <a:p>
            <a:r>
              <a:rPr lang="fr-FR" err="1">
                <a:ea typeface="+mj-lt"/>
                <a:cs typeface="+mj-lt"/>
              </a:rPr>
              <a:t>MPLClassifier</a:t>
            </a:r>
            <a:endParaRPr lang="en-US" err="1"/>
          </a:p>
        </p:txBody>
      </p:sp>
      <p:sp>
        <p:nvSpPr>
          <p:cNvPr id="3" name="Content Placeholder 2">
            <a:extLst>
              <a:ext uri="{FF2B5EF4-FFF2-40B4-BE49-F238E27FC236}">
                <a16:creationId xmlns:a16="http://schemas.microsoft.com/office/drawing/2014/main" id="{F2C890CE-8C97-4BC2-B708-5E0E058BB539}"/>
              </a:ext>
            </a:extLst>
          </p:cNvPr>
          <p:cNvSpPr>
            <a:spLocks noGrp="1"/>
          </p:cNvSpPr>
          <p:nvPr>
            <p:ph idx="1"/>
          </p:nvPr>
        </p:nvSpPr>
        <p:spPr>
          <a:xfrm>
            <a:off x="245032" y="1373597"/>
            <a:ext cx="11101136" cy="3779837"/>
          </a:xfrm>
        </p:spPr>
        <p:txBody>
          <a:bodyPr vert="horz" lIns="91440" tIns="45720" rIns="91440" bIns="45720" rtlCol="0" anchor="t">
            <a:normAutofit/>
          </a:bodyPr>
          <a:lstStyle/>
          <a:p>
            <a:pPr marL="0" indent="0" algn="just">
              <a:lnSpc>
                <a:spcPct val="114999"/>
              </a:lnSpc>
              <a:buNone/>
            </a:pPr>
            <a:r>
              <a:rPr lang="fr-FR" sz="2400">
                <a:ea typeface="+mn-lt"/>
                <a:cs typeface="+mn-lt"/>
              </a:rPr>
              <a:t>Le  modèle </a:t>
            </a:r>
            <a:r>
              <a:rPr lang="fr-FR" sz="2400" err="1">
                <a:ea typeface="+mn-lt"/>
                <a:cs typeface="+mn-lt"/>
              </a:rPr>
              <a:t>MPLClassifier</a:t>
            </a:r>
            <a:r>
              <a:rPr lang="fr-FR" sz="2400">
                <a:ea typeface="+mn-lt"/>
                <a:cs typeface="+mn-lt"/>
              </a:rPr>
              <a:t> est une classe de Neural Networks permettant de faire un apprentissage sur la base du schéma de perceptron multicouches. Il a les mêmes caractéristiques que ce décrit dans le modèle construit à la main avec neural network ci-dessus.</a:t>
            </a:r>
            <a:endParaRPr lang="en-US" sz="2400">
              <a:ea typeface="+mn-lt"/>
              <a:cs typeface="+mn-lt"/>
            </a:endParaRPr>
          </a:p>
          <a:p>
            <a:pPr marL="0" indent="0" algn="just">
              <a:lnSpc>
                <a:spcPct val="114999"/>
              </a:lnSpc>
              <a:buNone/>
            </a:pPr>
            <a:r>
              <a:rPr lang="fr-FR" sz="2400">
                <a:ea typeface="+mn-lt"/>
                <a:cs typeface="+mn-lt"/>
              </a:rPr>
              <a:t>Elle comporte les paramètres suivants permettant de contrôler la performance du modèle:</a:t>
            </a:r>
            <a:endParaRPr lang="en-US" sz="2400">
              <a:ea typeface="+mn-lt"/>
              <a:cs typeface="+mn-lt"/>
            </a:endParaRPr>
          </a:p>
          <a:p>
            <a:pPr marL="0" indent="0">
              <a:buNone/>
            </a:pPr>
            <a:endParaRPr lang="en-US"/>
          </a:p>
        </p:txBody>
      </p:sp>
      <p:sp>
        <p:nvSpPr>
          <p:cNvPr id="5" name="Espace réservé du contenu 2">
            <a:extLst>
              <a:ext uri="{FF2B5EF4-FFF2-40B4-BE49-F238E27FC236}">
                <a16:creationId xmlns:a16="http://schemas.microsoft.com/office/drawing/2014/main" id="{8C8DCDF5-B4DD-4BA6-8150-7E75759E70F0}"/>
              </a:ext>
            </a:extLst>
          </p:cNvPr>
          <p:cNvSpPr txBox="1">
            <a:spLocks/>
          </p:cNvSpPr>
          <p:nvPr/>
        </p:nvSpPr>
        <p:spPr>
          <a:xfrm>
            <a:off x="1282351" y="4478307"/>
            <a:ext cx="4500562" cy="1657271"/>
          </a:xfrm>
          <a:prstGeom prst="rect">
            <a:avLst/>
          </a:prstGeom>
        </p:spPr>
        <p:txBody>
          <a:bodyPr vert="horz" lIns="91440" tIns="45720" rIns="91440" bIns="45720" rtlCol="0" anchor="t">
            <a:normAutofit/>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9875" indent="-269875" algn="just">
              <a:lnSpc>
                <a:spcPct val="115000"/>
              </a:lnSpc>
              <a:buFont typeface="Wingdings" panose="05000000000000000000" pitchFamily="2" charset="2"/>
              <a:buChar char="Ø"/>
            </a:pPr>
            <a:r>
              <a:rPr lang="fr-FR" sz="2400" err="1"/>
              <a:t>Hidenn</a:t>
            </a:r>
            <a:r>
              <a:rPr lang="fr-FR" sz="2400"/>
              <a:t> layer sizes</a:t>
            </a:r>
            <a:endParaRPr lang="en-US" sz="2400"/>
          </a:p>
          <a:p>
            <a:pPr marL="269875" indent="-269875" algn="just">
              <a:lnSpc>
                <a:spcPct val="115000"/>
              </a:lnSpc>
              <a:buFont typeface="Wingdings" panose="05000000000000000000" pitchFamily="2" charset="2"/>
              <a:buChar char="Ø"/>
            </a:pPr>
            <a:r>
              <a:rPr lang="fr-FR" sz="2400"/>
              <a:t>Learning rate init</a:t>
            </a:r>
          </a:p>
          <a:p>
            <a:pPr marL="269875" indent="-269875" algn="just">
              <a:lnSpc>
                <a:spcPct val="115000"/>
              </a:lnSpc>
              <a:buFont typeface="Wingdings" panose="05000000000000000000" pitchFamily="2" charset="2"/>
              <a:buChar char="Ø"/>
            </a:pPr>
            <a:r>
              <a:rPr lang="fr-FR" sz="2400"/>
              <a:t>Solver</a:t>
            </a:r>
          </a:p>
          <a:p>
            <a:pPr marL="269875" indent="-269875" algn="just">
              <a:lnSpc>
                <a:spcPct val="115000"/>
              </a:lnSpc>
              <a:buFont typeface="Wingdings" panose="05000000000000000000" pitchFamily="2" charset="2"/>
              <a:buChar char="Ø"/>
            </a:pPr>
            <a:endParaRPr lang="fr-FR" sz="1500"/>
          </a:p>
          <a:p>
            <a:pPr marL="269875" indent="-269875" algn="just">
              <a:lnSpc>
                <a:spcPct val="115000"/>
              </a:lnSpc>
              <a:buFont typeface="Wingdings" panose="05000000000000000000" pitchFamily="2" charset="2"/>
              <a:buChar char="Ø"/>
            </a:pPr>
            <a:endParaRPr lang="fr-FR" sz="1500"/>
          </a:p>
          <a:p>
            <a:pPr marL="269875" indent="-269875" algn="just">
              <a:lnSpc>
                <a:spcPct val="115000"/>
              </a:lnSpc>
              <a:buFont typeface="Wingdings" panose="05000000000000000000" pitchFamily="2" charset="2"/>
              <a:buChar char="Ø"/>
            </a:pPr>
            <a:endParaRPr lang="en-GB" sz="1500"/>
          </a:p>
        </p:txBody>
      </p:sp>
      <p:sp>
        <p:nvSpPr>
          <p:cNvPr id="6" name="TextBox 5">
            <a:extLst>
              <a:ext uri="{FF2B5EF4-FFF2-40B4-BE49-F238E27FC236}">
                <a16:creationId xmlns:a16="http://schemas.microsoft.com/office/drawing/2014/main" id="{26DAC871-0B28-4B5E-B9DF-D062556083AD}"/>
              </a:ext>
            </a:extLst>
          </p:cNvPr>
          <p:cNvSpPr txBox="1"/>
          <p:nvPr/>
        </p:nvSpPr>
        <p:spPr>
          <a:xfrm>
            <a:off x="6383593" y="4503173"/>
            <a:ext cx="2743200" cy="15929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14999"/>
              </a:lnSpc>
              <a:spcBef>
                <a:spcPts val="1000"/>
              </a:spcBef>
              <a:buFont typeface="Wingdings,Sans-Serif"/>
              <a:buChar char="Ø"/>
            </a:pPr>
            <a:r>
              <a:rPr lang="fr-FR" sz="2400">
                <a:ea typeface="+mn-lt"/>
                <a:cs typeface="+mn-lt"/>
              </a:rPr>
              <a:t>Alpha</a:t>
            </a:r>
            <a:endParaRPr lang="en-US" sz="2400">
              <a:ea typeface="+mn-lt"/>
              <a:cs typeface="+mn-lt"/>
            </a:endParaRPr>
          </a:p>
          <a:p>
            <a:pPr marL="285750" indent="-285750" algn="just">
              <a:lnSpc>
                <a:spcPct val="114999"/>
              </a:lnSpc>
              <a:spcBef>
                <a:spcPts val="1000"/>
              </a:spcBef>
              <a:buFont typeface="Wingdings,Sans-Serif"/>
              <a:buChar char="Ø"/>
            </a:pPr>
            <a:r>
              <a:rPr lang="fr-FR" sz="2400">
                <a:ea typeface="+mn-lt"/>
                <a:cs typeface="+mn-lt"/>
              </a:rPr>
              <a:t>Max </a:t>
            </a:r>
            <a:r>
              <a:rPr lang="fr-FR" sz="2400" err="1">
                <a:ea typeface="+mn-lt"/>
                <a:cs typeface="+mn-lt"/>
              </a:rPr>
              <a:t>iteration</a:t>
            </a:r>
            <a:endParaRPr lang="fr-FR" sz="2400">
              <a:ea typeface="+mn-lt"/>
              <a:cs typeface="+mn-lt"/>
            </a:endParaRPr>
          </a:p>
          <a:p>
            <a:pPr marL="285750" indent="-285750" algn="just">
              <a:lnSpc>
                <a:spcPct val="114999"/>
              </a:lnSpc>
              <a:spcBef>
                <a:spcPts val="1000"/>
              </a:spcBef>
              <a:buFont typeface="Wingdings,Sans-Serif"/>
              <a:buChar char="Ø"/>
            </a:pPr>
            <a:r>
              <a:rPr lang="fr-FR" sz="2400">
                <a:ea typeface="+mn-lt"/>
                <a:cs typeface="+mn-lt"/>
              </a:rPr>
              <a:t>activation</a:t>
            </a:r>
            <a:endParaRPr lang="en-US" sz="2400"/>
          </a:p>
        </p:txBody>
      </p:sp>
    </p:spTree>
    <p:extLst>
      <p:ext uri="{BB962C8B-B14F-4D97-AF65-F5344CB8AC3E}">
        <p14:creationId xmlns:p14="http://schemas.microsoft.com/office/powerpoint/2010/main" val="1201620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4" name="Group 23">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4"/>
            <a:chOff x="2406074" y="-5"/>
            <a:chExt cx="9785926" cy="6858004"/>
          </a:xfrm>
        </p:grpSpPr>
        <p:grpSp>
          <p:nvGrpSpPr>
            <p:cNvPr id="25" name="Group 24">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33" name="Rectangle 32">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31" name="Rectangle 30">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706957B-6D7A-41D0-922B-500882FEF88A}"/>
              </a:ext>
            </a:extLst>
          </p:cNvPr>
          <p:cNvSpPr>
            <a:spLocks noGrp="1"/>
          </p:cNvSpPr>
          <p:nvPr>
            <p:ph type="title"/>
          </p:nvPr>
        </p:nvSpPr>
        <p:spPr>
          <a:xfrm>
            <a:off x="281903" y="-775"/>
            <a:ext cx="10830076" cy="1838621"/>
          </a:xfrm>
        </p:spPr>
        <p:txBody>
          <a:bodyPr vert="horz" lIns="91440" tIns="45720" rIns="91440" bIns="45720" rtlCol="0" anchor="b">
            <a:normAutofit/>
          </a:bodyPr>
          <a:lstStyle/>
          <a:p>
            <a:r>
              <a:rPr lang="en-US" sz="5500">
                <a:solidFill>
                  <a:srgbClr val="FFFFFF"/>
                </a:solidFill>
              </a:rPr>
              <a:t>Performances des modèles sur les different datasets</a:t>
            </a:r>
          </a:p>
        </p:txBody>
      </p:sp>
      <p:graphicFrame>
        <p:nvGraphicFramePr>
          <p:cNvPr id="5" name="Content Placeholder 2">
            <a:extLst>
              <a:ext uri="{FF2B5EF4-FFF2-40B4-BE49-F238E27FC236}">
                <a16:creationId xmlns:a16="http://schemas.microsoft.com/office/drawing/2014/main" id="{838DBF8A-D9CA-480E-BA24-9B35E2B88738}"/>
              </a:ext>
            </a:extLst>
          </p:cNvPr>
          <p:cNvGraphicFramePr>
            <a:graphicFrameLocks noGrp="1"/>
          </p:cNvGraphicFramePr>
          <p:nvPr>
            <p:ph idx="1"/>
            <p:extLst>
              <p:ext uri="{D42A27DB-BD31-4B8C-83A1-F6EECF244321}">
                <p14:modId xmlns:p14="http://schemas.microsoft.com/office/powerpoint/2010/main" val="1109959207"/>
              </p:ext>
            </p:extLst>
          </p:nvPr>
        </p:nvGraphicFramePr>
        <p:xfrm>
          <a:off x="380226" y="2123306"/>
          <a:ext cx="11101136"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2656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2186096"/>
          </a:xfrm>
        </p:spPr>
        <p:txBody>
          <a:bodyPr vert="horz" lIns="91440" tIns="45720" rIns="91440" bIns="45720" rtlCol="0" anchor="b">
            <a:normAutofit/>
          </a:bodyPr>
          <a:lstStyle/>
          <a:p>
            <a:r>
              <a:rPr lang="en-US" dirty="0"/>
              <a:t>Random Forest</a:t>
            </a:r>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E1C95E78-32A1-49A8-BFA6-DE70F71736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7230" y="2968827"/>
            <a:ext cx="4239217" cy="3200847"/>
          </a:xfrm>
        </p:spPr>
      </p:pic>
      <p:pic>
        <p:nvPicPr>
          <p:cNvPr id="10" name="Picture 8">
            <a:extLst>
              <a:ext uri="{FF2B5EF4-FFF2-40B4-BE49-F238E27FC236}">
                <a16:creationId xmlns:a16="http://schemas.microsoft.com/office/drawing/2014/main" id="{613792AB-471F-4290-9E9E-AB1297E5E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4" y="200486"/>
            <a:ext cx="5506886" cy="31576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239D69C-1DE4-4A41-83C3-64E3628EE4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28" y="3534042"/>
            <a:ext cx="5485584" cy="324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503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2186096"/>
          </a:xfrm>
        </p:spPr>
        <p:txBody>
          <a:bodyPr vert="horz" lIns="91440" tIns="45720" rIns="91440" bIns="45720" rtlCol="0" anchor="b">
            <a:normAutofit/>
          </a:bodyPr>
          <a:lstStyle/>
          <a:p>
            <a:r>
              <a:rPr lang="en-US" dirty="0"/>
              <a:t>Random Forest</a:t>
            </a:r>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Image 8" descr="Une image contenant table&#10;&#10;Description générée automatiquement">
            <a:extLst>
              <a:ext uri="{FF2B5EF4-FFF2-40B4-BE49-F238E27FC236}">
                <a16:creationId xmlns:a16="http://schemas.microsoft.com/office/drawing/2014/main" id="{098AE51C-AFED-4B1D-92BD-E10C291C3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7707" y="2719163"/>
            <a:ext cx="4382112" cy="3219899"/>
          </a:xfrm>
          <a:prstGeom prst="rect">
            <a:avLst/>
          </a:prstGeom>
        </p:spPr>
      </p:pic>
      <p:pic>
        <p:nvPicPr>
          <p:cNvPr id="3080" name="Picture 8">
            <a:extLst>
              <a:ext uri="{FF2B5EF4-FFF2-40B4-BE49-F238E27FC236}">
                <a16:creationId xmlns:a16="http://schemas.microsoft.com/office/drawing/2014/main" id="{D293B892-0289-4818-9319-9E92B8C50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72" y="95425"/>
            <a:ext cx="5662213" cy="33103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75DF7329-1381-48FD-BE71-DAFA4A613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72" y="3252539"/>
            <a:ext cx="5683303" cy="3618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010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1336926"/>
          </a:xfrm>
        </p:spPr>
        <p:txBody>
          <a:bodyPr vert="horz" lIns="91440" tIns="45720" rIns="91440" bIns="45720" rtlCol="0" anchor="b">
            <a:normAutofit/>
          </a:bodyPr>
          <a:lstStyle/>
          <a:p>
            <a:r>
              <a:rPr lang="en-US" dirty="0"/>
              <a:t>LDA</a:t>
            </a:r>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Espace réservé du contenu 6">
            <a:extLst>
              <a:ext uri="{FF2B5EF4-FFF2-40B4-BE49-F238E27FC236}">
                <a16:creationId xmlns:a16="http://schemas.microsoft.com/office/drawing/2014/main" id="{805E574C-FCFF-4507-B834-AD8B40F7C5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6882" y="2584123"/>
            <a:ext cx="4778026" cy="3654898"/>
          </a:xfrm>
        </p:spPr>
      </p:pic>
      <p:pic>
        <p:nvPicPr>
          <p:cNvPr id="6146" name="Picture 2">
            <a:extLst>
              <a:ext uri="{FF2B5EF4-FFF2-40B4-BE49-F238E27FC236}">
                <a16:creationId xmlns:a16="http://schemas.microsoft.com/office/drawing/2014/main" id="{F3D05BE7-1794-40CB-AAA4-030964A31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60" y="189048"/>
            <a:ext cx="5826850" cy="332389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1303BC4-F61B-4A4A-B601-DDE089A29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59" y="3595779"/>
            <a:ext cx="5859917" cy="315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11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DDD3298E-8A11-4FFF-A686-432BEDC1B2E8}"/>
              </a:ext>
            </a:extLst>
          </p:cNvPr>
          <p:cNvSpPr>
            <a:spLocks noGrp="1"/>
          </p:cNvSpPr>
          <p:nvPr>
            <p:ph type="title"/>
          </p:nvPr>
        </p:nvSpPr>
        <p:spPr>
          <a:xfrm>
            <a:off x="6387815" y="540000"/>
            <a:ext cx="5799421" cy="1525696"/>
          </a:xfrm>
        </p:spPr>
        <p:txBody>
          <a:bodyPr anchor="b">
            <a:normAutofit/>
          </a:bodyPr>
          <a:lstStyle/>
          <a:p>
            <a:r>
              <a:rPr lang="fr-FR" sz="4000">
                <a:latin typeface="Times New Roman"/>
                <a:cs typeface="Times New Roman"/>
              </a:rPr>
              <a:t>Plan de la présentation :</a:t>
            </a:r>
          </a:p>
        </p:txBody>
      </p:sp>
      <p:pic>
        <p:nvPicPr>
          <p:cNvPr id="5" name="Picture 4" descr="Graphiques financiers sur un écran sombre">
            <a:extLst>
              <a:ext uri="{FF2B5EF4-FFF2-40B4-BE49-F238E27FC236}">
                <a16:creationId xmlns:a16="http://schemas.microsoft.com/office/drawing/2014/main" id="{B5D245B0-95D7-48D0-9297-EBAAC8A1955C}"/>
              </a:ext>
            </a:extLst>
          </p:cNvPr>
          <p:cNvPicPr>
            <a:picLocks noChangeAspect="1"/>
          </p:cNvPicPr>
          <p:nvPr/>
        </p:nvPicPr>
        <p:blipFill rotWithShape="1">
          <a:blip r:embed="rId2"/>
          <a:srcRect l="17929" r="23341" b="4"/>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id="{E15043B2-1F0A-4B36-8C4D-888D4B6B11D0}"/>
              </a:ext>
            </a:extLst>
          </p:cNvPr>
          <p:cNvSpPr>
            <a:spLocks noGrp="1"/>
          </p:cNvSpPr>
          <p:nvPr>
            <p:ph idx="1"/>
          </p:nvPr>
        </p:nvSpPr>
        <p:spPr>
          <a:xfrm>
            <a:off x="6618158" y="2415403"/>
            <a:ext cx="5554940" cy="3893322"/>
          </a:xfrm>
        </p:spPr>
        <p:txBody>
          <a:bodyPr vert="horz" lIns="91440" tIns="45720" rIns="91440" bIns="45720" rtlCol="0" anchor="t">
            <a:normAutofit/>
          </a:bodyPr>
          <a:lstStyle/>
          <a:p>
            <a:pPr marL="0" indent="0">
              <a:buNone/>
            </a:pPr>
            <a:r>
              <a:rPr lang="fr-FR" sz="2400" dirty="0">
                <a:latin typeface="Times New Roman"/>
                <a:cs typeface="Times New Roman"/>
              </a:rPr>
              <a:t>1.   Exploration de la base de données.</a:t>
            </a:r>
          </a:p>
          <a:p>
            <a:pPr marL="0" indent="0">
              <a:buNone/>
            </a:pPr>
            <a:r>
              <a:rPr lang="fr-FR" sz="2400" dirty="0">
                <a:latin typeface="Times New Roman"/>
                <a:cs typeface="Times New Roman"/>
              </a:rPr>
              <a:t>2.   Description des modèles.</a:t>
            </a:r>
          </a:p>
          <a:p>
            <a:pPr marL="0" indent="0">
              <a:buNone/>
            </a:pPr>
            <a:r>
              <a:rPr lang="fr-FR" sz="2400" dirty="0">
                <a:latin typeface="Times New Roman"/>
                <a:cs typeface="Times New Roman"/>
              </a:rPr>
              <a:t>3.   Comparaison entre les modèles sur les différentes </a:t>
            </a:r>
            <a:r>
              <a:rPr lang="fr-FR" sz="2400" dirty="0" err="1">
                <a:latin typeface="Times New Roman"/>
                <a:cs typeface="Times New Roman"/>
              </a:rPr>
              <a:t>datasets</a:t>
            </a:r>
            <a:r>
              <a:rPr lang="fr-FR" sz="2400" dirty="0">
                <a:latin typeface="Times New Roman"/>
                <a:cs typeface="Times New Roman"/>
              </a:rPr>
              <a:t>.</a:t>
            </a:r>
          </a:p>
          <a:p>
            <a:pPr marL="0" indent="0">
              <a:buNone/>
            </a:pPr>
            <a:r>
              <a:rPr lang="fr-FR" sz="2400" dirty="0">
                <a:latin typeface="Times New Roman"/>
                <a:cs typeface="Times New Roman"/>
              </a:rPr>
              <a:t>4.   Conclusion.</a:t>
            </a:r>
          </a:p>
          <a:p>
            <a:pPr marL="0" indent="0">
              <a:buNone/>
            </a:pPr>
            <a:endParaRPr lang="fr-FR" dirty="0"/>
          </a:p>
        </p:txBody>
      </p:sp>
    </p:spTree>
    <p:extLst>
      <p:ext uri="{BB962C8B-B14F-4D97-AF65-F5344CB8AC3E}">
        <p14:creationId xmlns:p14="http://schemas.microsoft.com/office/powerpoint/2010/main" val="954607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1336926"/>
          </a:xfrm>
        </p:spPr>
        <p:txBody>
          <a:bodyPr vert="horz" lIns="91440" tIns="45720" rIns="91440" bIns="45720" rtlCol="0" anchor="b">
            <a:normAutofit/>
          </a:bodyPr>
          <a:lstStyle/>
          <a:p>
            <a:r>
              <a:rPr lang="en-US" dirty="0"/>
              <a:t>LDA</a:t>
            </a:r>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table&#10;&#10;Description générée automatiquement">
            <a:extLst>
              <a:ext uri="{FF2B5EF4-FFF2-40B4-BE49-F238E27FC236}">
                <a16:creationId xmlns:a16="http://schemas.microsoft.com/office/drawing/2014/main" id="{088D2B6F-9FD6-4F60-A4E6-7AE1FBFBC9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8357" y="2499578"/>
            <a:ext cx="4467849" cy="3238952"/>
          </a:xfrm>
        </p:spPr>
      </p:pic>
      <p:pic>
        <p:nvPicPr>
          <p:cNvPr id="7170" name="Picture 2">
            <a:extLst>
              <a:ext uri="{FF2B5EF4-FFF2-40B4-BE49-F238E27FC236}">
                <a16:creationId xmlns:a16="http://schemas.microsoft.com/office/drawing/2014/main" id="{D449CA66-E26F-490E-AC12-4A00C8641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78" y="255845"/>
            <a:ext cx="5997178" cy="31731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D9223E8-B9D9-471D-8F6B-1B97384A0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78" y="3429000"/>
            <a:ext cx="5997178" cy="3307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803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1336926"/>
          </a:xfrm>
        </p:spPr>
        <p:txBody>
          <a:bodyPr vert="horz" lIns="91440" tIns="45720" rIns="91440" bIns="45720" rtlCol="0" anchor="b">
            <a:normAutofit fontScale="90000"/>
          </a:bodyPr>
          <a:lstStyle/>
          <a:p>
            <a:pPr>
              <a:spcAft>
                <a:spcPts val="600"/>
              </a:spcAft>
            </a:pPr>
            <a:r>
              <a:rPr lang="en-US" dirty="0" err="1"/>
              <a:t>MLPClassifier</a:t>
            </a:r>
            <a:endParaRPr lang="en-US" dirty="0"/>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Espace réservé du contenu 6" descr="Une image contenant table&#10;&#10;Description générée automatiquement">
            <a:extLst>
              <a:ext uri="{FF2B5EF4-FFF2-40B4-BE49-F238E27FC236}">
                <a16:creationId xmlns:a16="http://schemas.microsoft.com/office/drawing/2014/main" id="{2F0CA52C-0232-4A0F-B19B-3F7423397E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48664" y="2422358"/>
            <a:ext cx="4541428" cy="3625516"/>
          </a:xfrm>
        </p:spPr>
      </p:pic>
      <p:pic>
        <p:nvPicPr>
          <p:cNvPr id="8194" name="Picture 2">
            <a:extLst>
              <a:ext uri="{FF2B5EF4-FFF2-40B4-BE49-F238E27FC236}">
                <a16:creationId xmlns:a16="http://schemas.microsoft.com/office/drawing/2014/main" id="{6B05E5B4-DA7E-457E-A553-D840F848C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57" y="267010"/>
            <a:ext cx="5934840" cy="327355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34F1D4B-762D-4957-94DB-A02369357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78" y="3476398"/>
            <a:ext cx="5934840" cy="342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073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1336926"/>
          </a:xfrm>
        </p:spPr>
        <p:txBody>
          <a:bodyPr vert="horz" lIns="91440" tIns="45720" rIns="91440" bIns="45720" rtlCol="0" anchor="b">
            <a:normAutofit fontScale="90000"/>
          </a:bodyPr>
          <a:lstStyle/>
          <a:p>
            <a:pPr>
              <a:spcAft>
                <a:spcPts val="600"/>
              </a:spcAft>
            </a:pPr>
            <a:r>
              <a:rPr lang="en-US" dirty="0" err="1"/>
              <a:t>MLPClassifier</a:t>
            </a:r>
            <a:endParaRPr lang="en-US" dirty="0"/>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Espace réservé du contenu 10" descr="Une image contenant texte, reçu, capture d’écran&#10;&#10;Description générée automatiquement">
            <a:extLst>
              <a:ext uri="{FF2B5EF4-FFF2-40B4-BE49-F238E27FC236}">
                <a16:creationId xmlns:a16="http://schemas.microsoft.com/office/drawing/2014/main" id="{92CC3E03-23FE-4A33-9C79-A41F7740E6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2381" y="2145039"/>
            <a:ext cx="4726798" cy="3854708"/>
          </a:xfrm>
        </p:spPr>
      </p:pic>
      <p:pic>
        <p:nvPicPr>
          <p:cNvPr id="9222" name="Picture 6">
            <a:extLst>
              <a:ext uri="{FF2B5EF4-FFF2-40B4-BE49-F238E27FC236}">
                <a16:creationId xmlns:a16="http://schemas.microsoft.com/office/drawing/2014/main" id="{2B1F9BB7-D76D-4E4F-8B4E-EC136B79A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44" y="207962"/>
            <a:ext cx="6082658" cy="322103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78F15810-6A00-4F15-8747-3E69E0CE9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62" y="3409320"/>
            <a:ext cx="608265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7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1336926"/>
          </a:xfrm>
        </p:spPr>
        <p:txBody>
          <a:bodyPr vert="horz" lIns="91440" tIns="45720" rIns="91440" bIns="45720" rtlCol="0" anchor="b">
            <a:normAutofit fontScale="90000"/>
          </a:bodyPr>
          <a:lstStyle/>
          <a:p>
            <a:pPr>
              <a:spcAft>
                <a:spcPts val="600"/>
              </a:spcAft>
            </a:pPr>
            <a:r>
              <a:rPr lang="en-US" sz="6000" dirty="0" err="1"/>
              <a:t>GradientBoostClassifier</a:t>
            </a:r>
            <a:endParaRPr lang="en-US" dirty="0"/>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Espace réservé du contenu 10" descr="Une image contenant table&#10;&#10;Description générée automatiquement">
            <a:extLst>
              <a:ext uri="{FF2B5EF4-FFF2-40B4-BE49-F238E27FC236}">
                <a16:creationId xmlns:a16="http://schemas.microsoft.com/office/drawing/2014/main" id="{ED6E4D96-4AB9-466D-A56C-216D655DA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2381" y="2145038"/>
            <a:ext cx="4788962" cy="3727035"/>
          </a:xfrm>
        </p:spPr>
      </p:pic>
      <p:pic>
        <p:nvPicPr>
          <p:cNvPr id="12294" name="Picture 6">
            <a:extLst>
              <a:ext uri="{FF2B5EF4-FFF2-40B4-BE49-F238E27FC236}">
                <a16:creationId xmlns:a16="http://schemas.microsoft.com/office/drawing/2014/main" id="{D5F1088C-697A-420B-BBF7-08FB21EFF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95" y="161025"/>
            <a:ext cx="6159668" cy="32679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C02819ED-CBE7-47FF-A2E9-696474710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36" y="3304674"/>
            <a:ext cx="6124627" cy="328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76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6809147" y="540000"/>
            <a:ext cx="4831989" cy="961168"/>
          </a:xfrm>
        </p:spPr>
        <p:txBody>
          <a:bodyPr vert="horz" lIns="91440" tIns="45720" rIns="91440" bIns="45720" rtlCol="0" anchor="b">
            <a:noAutofit/>
          </a:bodyPr>
          <a:lstStyle/>
          <a:p>
            <a:r>
              <a:rPr lang="en-US" sz="3600" dirty="0" err="1"/>
              <a:t>GradientBoostClassifier</a:t>
            </a:r>
            <a:endParaRPr lang="en-US" sz="3600" dirty="0"/>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Espace réservé du contenu 6" descr="Une image contenant table&#10;&#10;Description générée automatiquement">
            <a:extLst>
              <a:ext uri="{FF2B5EF4-FFF2-40B4-BE49-F238E27FC236}">
                <a16:creationId xmlns:a16="http://schemas.microsoft.com/office/drawing/2014/main" id="{6C714359-A780-41F5-91D3-DF61DAAC0B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752" y="2021305"/>
            <a:ext cx="4714383" cy="3708111"/>
          </a:xfrm>
        </p:spPr>
      </p:pic>
      <p:pic>
        <p:nvPicPr>
          <p:cNvPr id="10242" name="Picture 2">
            <a:extLst>
              <a:ext uri="{FF2B5EF4-FFF2-40B4-BE49-F238E27FC236}">
                <a16:creationId xmlns:a16="http://schemas.microsoft.com/office/drawing/2014/main" id="{91E93E6B-EA2B-4408-8BA6-90FC47C9A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12" y="121060"/>
            <a:ext cx="5997178" cy="344906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C03EB45B-8933-4941-9A16-0B76BD04E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12" y="3428999"/>
            <a:ext cx="5997178" cy="344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821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30A1DE9-7E60-44C4-993F-B39479EE716B}"/>
              </a:ext>
            </a:extLst>
          </p:cNvPr>
          <p:cNvSpPr>
            <a:spLocks noGrp="1"/>
          </p:cNvSpPr>
          <p:nvPr>
            <p:ph type="title"/>
          </p:nvPr>
        </p:nvSpPr>
        <p:spPr>
          <a:xfrm>
            <a:off x="7086315" y="540000"/>
            <a:ext cx="4554821" cy="1516121"/>
          </a:xfrm>
        </p:spPr>
        <p:txBody>
          <a:bodyPr anchor="b">
            <a:normAutofit/>
          </a:bodyPr>
          <a:lstStyle/>
          <a:p>
            <a:r>
              <a:rPr lang="en-US" dirty="0"/>
              <a:t>Conclusion</a:t>
            </a:r>
          </a:p>
        </p:txBody>
      </p:sp>
      <p:pic>
        <p:nvPicPr>
          <p:cNvPr id="5" name="Picture 4" descr="Ampoule sur arrière-plan jaune avec faisceaux de lumière et câble">
            <a:extLst>
              <a:ext uri="{FF2B5EF4-FFF2-40B4-BE49-F238E27FC236}">
                <a16:creationId xmlns:a16="http://schemas.microsoft.com/office/drawing/2014/main" id="{35EFD13E-90FE-45AB-AF57-93C02B305161}"/>
              </a:ext>
            </a:extLst>
          </p:cNvPr>
          <p:cNvPicPr>
            <a:picLocks noChangeAspect="1"/>
          </p:cNvPicPr>
          <p:nvPr/>
        </p:nvPicPr>
        <p:blipFill rotWithShape="1">
          <a:blip r:embed="rId2"/>
          <a:srcRect l="42208"/>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id="{6A4B789C-93D6-4660-857E-8B3F426BF8D7}"/>
              </a:ext>
            </a:extLst>
          </p:cNvPr>
          <p:cNvSpPr>
            <a:spLocks noGrp="1"/>
          </p:cNvSpPr>
          <p:nvPr>
            <p:ph idx="1"/>
          </p:nvPr>
        </p:nvSpPr>
        <p:spPr>
          <a:xfrm>
            <a:off x="7104063" y="2486526"/>
            <a:ext cx="4537073" cy="3822199"/>
          </a:xfrm>
        </p:spPr>
        <p:txBody>
          <a:bodyPr anchor="t">
            <a:normAutofit/>
          </a:bodyPr>
          <a:lstStyle/>
          <a:p>
            <a:pPr marL="0" indent="0" algn="just">
              <a:lnSpc>
                <a:spcPct val="115000"/>
              </a:lnSpc>
              <a:buNone/>
            </a:pPr>
            <a:r>
              <a:rPr lang="en-US" dirty="0"/>
              <a:t>Dans </a:t>
            </a:r>
            <a:r>
              <a:rPr lang="en-US" dirty="0" err="1"/>
              <a:t>cette</a:t>
            </a:r>
            <a:r>
              <a:rPr lang="en-US" dirty="0"/>
              <a:t> étude nous </a:t>
            </a:r>
            <a:r>
              <a:rPr lang="en-US" dirty="0" err="1"/>
              <a:t>avons</a:t>
            </a:r>
            <a:r>
              <a:rPr lang="en-US" dirty="0"/>
              <a:t> </a:t>
            </a:r>
            <a:r>
              <a:rPr lang="en-US" dirty="0" err="1"/>
              <a:t>éssentiellement</a:t>
            </a:r>
            <a:r>
              <a:rPr lang="en-US" dirty="0"/>
              <a:t>, nous </a:t>
            </a:r>
            <a:r>
              <a:rPr lang="en-US" dirty="0" err="1"/>
              <a:t>avons</a:t>
            </a:r>
            <a:r>
              <a:rPr lang="en-US" dirty="0"/>
              <a:t> </a:t>
            </a:r>
            <a:r>
              <a:rPr lang="en-US" dirty="0" err="1"/>
              <a:t>construit</a:t>
            </a:r>
            <a:r>
              <a:rPr lang="en-US" dirty="0"/>
              <a:t> </a:t>
            </a:r>
            <a:r>
              <a:rPr lang="en-US" dirty="0" err="1"/>
              <a:t>plusieurs</a:t>
            </a:r>
            <a:r>
              <a:rPr lang="en-US" dirty="0"/>
              <a:t> </a:t>
            </a:r>
            <a:r>
              <a:rPr lang="en-US" dirty="0" err="1"/>
              <a:t>modèle</a:t>
            </a:r>
            <a:r>
              <a:rPr lang="en-US" dirty="0"/>
              <a:t> avec des </a:t>
            </a:r>
            <a:r>
              <a:rPr lang="en-US" dirty="0" err="1"/>
              <a:t>données</a:t>
            </a:r>
            <a:r>
              <a:rPr lang="en-US" dirty="0"/>
              <a:t> </a:t>
            </a:r>
            <a:r>
              <a:rPr lang="en-US" dirty="0" err="1"/>
              <a:t>variées</a:t>
            </a:r>
            <a:r>
              <a:rPr lang="en-US" dirty="0"/>
              <a:t> </a:t>
            </a:r>
            <a:r>
              <a:rPr lang="en-US" dirty="0" err="1"/>
              <a:t>notamment</a:t>
            </a:r>
            <a:r>
              <a:rPr lang="en-US" dirty="0"/>
              <a:t> </a:t>
            </a:r>
            <a:r>
              <a:rPr lang="en-US" dirty="0" err="1"/>
              <a:t>celles</a:t>
            </a:r>
            <a:r>
              <a:rPr lang="en-US" dirty="0"/>
              <a:t> </a:t>
            </a:r>
            <a:r>
              <a:rPr lang="fr-FR" dirty="0"/>
              <a:t>équilibrée et non équilibré selon la distribution de chaque classe. Ce fut intéressant car nous avons vu que le modèle entrainée avec un </a:t>
            </a:r>
            <a:r>
              <a:rPr lang="fr-FR" dirty="0" err="1"/>
              <a:t>deséquilibre</a:t>
            </a:r>
            <a:r>
              <a:rPr lang="fr-FR" dirty="0"/>
              <a:t> présente une capacité plus louable pour la généralisation par au dataset équilibrée.</a:t>
            </a:r>
            <a:endParaRPr lang="en-US" dirty="0"/>
          </a:p>
        </p:txBody>
      </p:sp>
    </p:spTree>
    <p:extLst>
      <p:ext uri="{BB962C8B-B14F-4D97-AF65-F5344CB8AC3E}">
        <p14:creationId xmlns:p14="http://schemas.microsoft.com/office/powerpoint/2010/main" val="414216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F3456C-36B9-45BC-8346-63E9588D7B6C}"/>
              </a:ext>
            </a:extLst>
          </p:cNvPr>
          <p:cNvSpPr>
            <a:spLocks noGrp="1"/>
          </p:cNvSpPr>
          <p:nvPr>
            <p:ph type="title"/>
          </p:nvPr>
        </p:nvSpPr>
        <p:spPr>
          <a:xfrm>
            <a:off x="540000" y="540000"/>
            <a:ext cx="11493020" cy="1809500"/>
          </a:xfrm>
        </p:spPr>
        <p:txBody>
          <a:bodyPr anchor="t">
            <a:normAutofit/>
          </a:bodyPr>
          <a:lstStyle/>
          <a:p>
            <a:r>
              <a:rPr lang="en-US" dirty="0">
                <a:ea typeface="+mj-lt"/>
                <a:cs typeface="+mj-lt"/>
              </a:rPr>
              <a:t>1.   Exploration de la base de </a:t>
            </a:r>
            <a:r>
              <a:rPr lang="en-US" dirty="0" err="1">
                <a:ea typeface="+mj-lt"/>
                <a:cs typeface="+mj-lt"/>
              </a:rPr>
              <a:t>données</a:t>
            </a:r>
            <a:endParaRPr lang="en-US" dirty="0"/>
          </a:p>
        </p:txBody>
      </p:sp>
      <p:graphicFrame>
        <p:nvGraphicFramePr>
          <p:cNvPr id="5" name="Content Placeholder 2">
            <a:extLst>
              <a:ext uri="{FF2B5EF4-FFF2-40B4-BE49-F238E27FC236}">
                <a16:creationId xmlns:a16="http://schemas.microsoft.com/office/drawing/2014/main" id="{D62476F9-5185-493A-B229-F32A421D3731}"/>
              </a:ext>
            </a:extLst>
          </p:cNvPr>
          <p:cNvGraphicFramePr>
            <a:graphicFrameLocks noGrp="1"/>
          </p:cNvGraphicFramePr>
          <p:nvPr>
            <p:ph idx="1"/>
            <p:extLst>
              <p:ext uri="{D42A27DB-BD31-4B8C-83A1-F6EECF244321}">
                <p14:modId xmlns:p14="http://schemas.microsoft.com/office/powerpoint/2010/main" val="1993935343"/>
              </p:ext>
            </p:extLst>
          </p:nvPr>
        </p:nvGraphicFramePr>
        <p:xfrm>
          <a:off x="539750" y="2528888"/>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739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9F026C7-9363-4DC4-8837-0494F507167A}"/>
              </a:ext>
            </a:extLst>
          </p:cNvPr>
          <p:cNvPicPr>
            <a:picLocks noGrp="1" noChangeAspect="1"/>
          </p:cNvPicPr>
          <p:nvPr>
            <p:ph idx="1"/>
          </p:nvPr>
        </p:nvPicPr>
        <p:blipFill>
          <a:blip r:embed="rId2"/>
          <a:stretch>
            <a:fillRect/>
          </a:stretch>
        </p:blipFill>
        <p:spPr>
          <a:xfrm>
            <a:off x="6130368" y="755421"/>
            <a:ext cx="5343526" cy="1913164"/>
          </a:xfrm>
        </p:spPr>
      </p:pic>
      <p:pic>
        <p:nvPicPr>
          <p:cNvPr id="7" name="Picture 4">
            <a:extLst>
              <a:ext uri="{FF2B5EF4-FFF2-40B4-BE49-F238E27FC236}">
                <a16:creationId xmlns:a16="http://schemas.microsoft.com/office/drawing/2014/main" id="{AB803DE9-3729-4ECA-8450-9B881ED5FB5D}"/>
              </a:ext>
            </a:extLst>
          </p:cNvPr>
          <p:cNvPicPr>
            <a:picLocks noChangeAspect="1"/>
          </p:cNvPicPr>
          <p:nvPr/>
        </p:nvPicPr>
        <p:blipFill>
          <a:blip r:embed="rId3"/>
          <a:stretch>
            <a:fillRect/>
          </a:stretch>
        </p:blipFill>
        <p:spPr>
          <a:xfrm>
            <a:off x="6136552" y="2866345"/>
            <a:ext cx="5343495" cy="3583895"/>
          </a:xfrm>
          <a:prstGeom prst="rect">
            <a:avLst/>
          </a:prstGeom>
        </p:spPr>
      </p:pic>
      <p:sp>
        <p:nvSpPr>
          <p:cNvPr id="9" name="TextBox 8">
            <a:extLst>
              <a:ext uri="{FF2B5EF4-FFF2-40B4-BE49-F238E27FC236}">
                <a16:creationId xmlns:a16="http://schemas.microsoft.com/office/drawing/2014/main" id="{2D3E9309-9275-47FC-BC94-52B3F76B78B0}"/>
              </a:ext>
            </a:extLst>
          </p:cNvPr>
          <p:cNvSpPr txBox="1"/>
          <p:nvPr/>
        </p:nvSpPr>
        <p:spPr>
          <a:xfrm>
            <a:off x="232912" y="1150599"/>
            <a:ext cx="563880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Times New Roman"/>
                <a:cs typeface="Times New Roman"/>
              </a:rPr>
              <a:t>Notre base de </a:t>
            </a:r>
            <a:r>
              <a:rPr lang="en-US" sz="2400" err="1">
                <a:latin typeface="Times New Roman"/>
                <a:cs typeface="Times New Roman"/>
              </a:rPr>
              <a:t>données</a:t>
            </a:r>
            <a:r>
              <a:rPr lang="en-US" sz="2400">
                <a:latin typeface="Times New Roman"/>
                <a:cs typeface="Times New Roman"/>
              </a:rPr>
              <a:t> </a:t>
            </a:r>
            <a:r>
              <a:rPr lang="en-US" sz="2400" err="1">
                <a:latin typeface="Times New Roman"/>
                <a:cs typeface="Times New Roman"/>
              </a:rPr>
              <a:t>est</a:t>
            </a:r>
            <a:r>
              <a:rPr lang="en-US" sz="2400">
                <a:latin typeface="Times New Roman"/>
                <a:cs typeface="Times New Roman"/>
              </a:rPr>
              <a:t> </a:t>
            </a:r>
            <a:r>
              <a:rPr lang="en-US" sz="2400" err="1">
                <a:latin typeface="Times New Roman"/>
                <a:cs typeface="Times New Roman"/>
              </a:rPr>
              <a:t>constituée</a:t>
            </a:r>
            <a:r>
              <a:rPr lang="en-US" sz="2400">
                <a:latin typeface="Times New Roman"/>
                <a:cs typeface="Times New Roman"/>
              </a:rPr>
              <a:t> de 200.737 observations et 8 variables.</a:t>
            </a:r>
          </a:p>
          <a:p>
            <a:pPr marL="285750" indent="-285750">
              <a:buFont typeface="Arial"/>
              <a:buChar char="•"/>
            </a:pPr>
            <a:endParaRPr lang="en-US" sz="2400">
              <a:latin typeface="Times New Roman"/>
              <a:cs typeface="Times New Roman"/>
            </a:endParaRPr>
          </a:p>
          <a:p>
            <a:pPr marL="285750" indent="-285750">
              <a:buFont typeface="Arial"/>
              <a:buChar char="•"/>
            </a:pPr>
            <a:r>
              <a:rPr lang="en-US" sz="2400">
                <a:latin typeface="Times New Roman"/>
                <a:cs typeface="Times New Roman"/>
              </a:rPr>
              <a:t>Parmi les 8 variables on a 5 variables </a:t>
            </a:r>
            <a:r>
              <a:rPr lang="en-US" sz="2400" err="1">
                <a:latin typeface="Times New Roman"/>
                <a:cs typeface="Times New Roman"/>
              </a:rPr>
              <a:t>quantitatives</a:t>
            </a:r>
            <a:r>
              <a:rPr lang="en-US" sz="2400">
                <a:latin typeface="Times New Roman"/>
                <a:cs typeface="Times New Roman"/>
              </a:rPr>
              <a:t> (float et int) et 3 variables </a:t>
            </a:r>
            <a:r>
              <a:rPr lang="en-US" sz="2400" err="1">
                <a:latin typeface="Times New Roman"/>
                <a:cs typeface="Times New Roman"/>
              </a:rPr>
              <a:t>qualitatives</a:t>
            </a:r>
            <a:r>
              <a:rPr lang="en-US" sz="2400">
                <a:latin typeface="Times New Roman"/>
                <a:cs typeface="Times New Roman"/>
              </a:rPr>
              <a:t>.</a:t>
            </a:r>
          </a:p>
          <a:p>
            <a:pPr marL="285750" indent="-285750">
              <a:buFont typeface="Arial"/>
              <a:buChar char="•"/>
            </a:pPr>
            <a:endParaRPr lang="en-US" sz="2400">
              <a:latin typeface="Times New Roman"/>
              <a:cs typeface="Times New Roman"/>
            </a:endParaRPr>
          </a:p>
          <a:p>
            <a:pPr marL="285750" indent="-285750">
              <a:buFont typeface="Arial"/>
              <a:buChar char="•"/>
            </a:pPr>
            <a:r>
              <a:rPr lang="en-US" sz="2400">
                <a:latin typeface="Times New Roman"/>
                <a:cs typeface="Times New Roman"/>
              </a:rPr>
              <a:t>Notre base de </a:t>
            </a:r>
            <a:r>
              <a:rPr lang="en-US" sz="2400" err="1">
                <a:latin typeface="Times New Roman"/>
                <a:cs typeface="Times New Roman"/>
              </a:rPr>
              <a:t>données</a:t>
            </a:r>
            <a:r>
              <a:rPr lang="en-US" sz="2400">
                <a:latin typeface="Times New Roman"/>
                <a:cs typeface="Times New Roman"/>
              </a:rPr>
              <a:t> ne </a:t>
            </a:r>
            <a:r>
              <a:rPr lang="en-US" sz="2400" err="1">
                <a:latin typeface="Times New Roman"/>
                <a:cs typeface="Times New Roman"/>
              </a:rPr>
              <a:t>contient</a:t>
            </a:r>
            <a:r>
              <a:rPr lang="en-US" sz="2400">
                <a:latin typeface="Times New Roman"/>
                <a:cs typeface="Times New Roman"/>
              </a:rPr>
              <a:t> </a:t>
            </a:r>
            <a:r>
              <a:rPr lang="en-US" sz="2400" err="1">
                <a:latin typeface="Times New Roman"/>
                <a:cs typeface="Times New Roman"/>
              </a:rPr>
              <a:t>aucune</a:t>
            </a:r>
            <a:r>
              <a:rPr lang="en-US" sz="2400">
                <a:latin typeface="Times New Roman"/>
                <a:cs typeface="Times New Roman"/>
              </a:rPr>
              <a:t> </a:t>
            </a:r>
            <a:r>
              <a:rPr lang="en-US" sz="2400" err="1">
                <a:latin typeface="Times New Roman"/>
                <a:cs typeface="Times New Roman"/>
              </a:rPr>
              <a:t>valeur</a:t>
            </a:r>
            <a:r>
              <a:rPr lang="en-US" sz="2400">
                <a:latin typeface="Times New Roman"/>
                <a:cs typeface="Times New Roman"/>
              </a:rPr>
              <a:t> </a:t>
            </a:r>
            <a:r>
              <a:rPr lang="en-US" sz="2400" err="1">
                <a:latin typeface="Times New Roman"/>
                <a:cs typeface="Times New Roman"/>
              </a:rPr>
              <a:t>manquante</a:t>
            </a:r>
            <a:r>
              <a:rPr lang="en-US" sz="2400">
                <a:latin typeface="Times New Roman"/>
                <a:cs typeface="Times New Roman"/>
              </a:rPr>
              <a:t>.</a:t>
            </a:r>
          </a:p>
          <a:p>
            <a:pPr marL="285750" indent="-285750">
              <a:buFont typeface="Arial"/>
              <a:buChar char="•"/>
            </a:pPr>
            <a:endParaRPr lang="en-US" sz="2400">
              <a:latin typeface="Times New Roman"/>
              <a:cs typeface="Times New Roman"/>
            </a:endParaRPr>
          </a:p>
          <a:p>
            <a:pPr marL="285750" indent="-285750">
              <a:buFont typeface="Arial"/>
              <a:buChar char="•"/>
            </a:pPr>
            <a:r>
              <a:rPr lang="en-US" sz="2400">
                <a:latin typeface="Times New Roman"/>
                <a:cs typeface="Times New Roman"/>
              </a:rPr>
              <a:t>Notre variable </a:t>
            </a:r>
            <a:r>
              <a:rPr lang="en-US" sz="2400" err="1">
                <a:latin typeface="Times New Roman"/>
                <a:cs typeface="Times New Roman"/>
              </a:rPr>
              <a:t>dépendante</a:t>
            </a:r>
            <a:r>
              <a:rPr lang="en-US" sz="2400">
                <a:latin typeface="Times New Roman"/>
                <a:cs typeface="Times New Roman"/>
              </a:rPr>
              <a:t> </a:t>
            </a:r>
            <a:r>
              <a:rPr lang="en-US" sz="2400" err="1">
                <a:latin typeface="Times New Roman"/>
                <a:cs typeface="Times New Roman"/>
              </a:rPr>
              <a:t>est</a:t>
            </a:r>
            <a:r>
              <a:rPr lang="en-US" sz="2400">
                <a:latin typeface="Times New Roman"/>
                <a:cs typeface="Times New Roman"/>
              </a:rPr>
              <a:t> Display, </a:t>
            </a:r>
            <a:r>
              <a:rPr lang="en-US" sz="2400" err="1">
                <a:latin typeface="Times New Roman"/>
                <a:cs typeface="Times New Roman"/>
              </a:rPr>
              <a:t>elle</a:t>
            </a:r>
            <a:r>
              <a:rPr lang="en-US" sz="2400">
                <a:latin typeface="Times New Roman"/>
                <a:cs typeface="Times New Roman"/>
              </a:rPr>
              <a:t> </a:t>
            </a:r>
            <a:r>
              <a:rPr lang="en-US" sz="2400" err="1">
                <a:latin typeface="Times New Roman"/>
                <a:cs typeface="Times New Roman"/>
              </a:rPr>
              <a:t>prend</a:t>
            </a:r>
            <a:r>
              <a:rPr lang="en-US" sz="2400">
                <a:latin typeface="Times New Roman"/>
                <a:cs typeface="Times New Roman"/>
              </a:rPr>
              <a:t> la </a:t>
            </a:r>
            <a:r>
              <a:rPr lang="en-US" sz="2400" err="1">
                <a:latin typeface="Times New Roman"/>
                <a:cs typeface="Times New Roman"/>
              </a:rPr>
              <a:t>valeur</a:t>
            </a:r>
            <a:r>
              <a:rPr lang="en-US" sz="2400">
                <a:latin typeface="Times New Roman"/>
                <a:cs typeface="Times New Roman"/>
              </a:rPr>
              <a:t> 0 </a:t>
            </a:r>
            <a:r>
              <a:rPr lang="en-US" sz="2400" err="1">
                <a:latin typeface="Times New Roman"/>
                <a:cs typeface="Times New Roman"/>
              </a:rPr>
              <a:t>ou</a:t>
            </a:r>
            <a:r>
              <a:rPr lang="en-US" sz="2400">
                <a:latin typeface="Times New Roman"/>
                <a:cs typeface="Times New Roman"/>
              </a:rPr>
              <a:t> 1.</a:t>
            </a:r>
          </a:p>
          <a:p>
            <a:endParaRPr lang="en-US" dirty="0"/>
          </a:p>
        </p:txBody>
      </p:sp>
    </p:spTree>
    <p:extLst>
      <p:ext uri="{BB962C8B-B14F-4D97-AF65-F5344CB8AC3E}">
        <p14:creationId xmlns:p14="http://schemas.microsoft.com/office/powerpoint/2010/main" val="1469644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6B3A321-911A-400E-B93F-F05340D6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74" name="Rectangle 73">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7" name="Group 76">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82" name="Rectangle 81">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80" name="Rectangle 79">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7" name="Freeform: Shape 86">
            <a:extLst>
              <a:ext uri="{FF2B5EF4-FFF2-40B4-BE49-F238E27FC236}">
                <a16:creationId xmlns:a16="http://schemas.microsoft.com/office/drawing/2014/main" id="{8996FFB8-4DC9-4EDE-841E-8E8C9071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a:extLst>
              <a:ext uri="{FF2B5EF4-FFF2-40B4-BE49-F238E27FC236}">
                <a16:creationId xmlns:a16="http://schemas.microsoft.com/office/drawing/2014/main" id="{24DFE465-9C48-4D67-BFC5-7086228DC5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1237" y="549274"/>
            <a:ext cx="4502459" cy="30605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754A3C2-5839-44B7-9774-0DF9B833C57B}"/>
              </a:ext>
            </a:extLst>
          </p:cNvPr>
          <p:cNvPicPr>
            <a:picLocks noGrp="1" noChangeAspect="1"/>
          </p:cNvPicPr>
          <p:nvPr>
            <p:ph idx="1"/>
          </p:nvPr>
        </p:nvPicPr>
        <p:blipFill rotWithShape="1">
          <a:blip r:embed="rId3"/>
          <a:srcRect l="4619" r="3" b="3"/>
          <a:stretch/>
        </p:blipFill>
        <p:spPr>
          <a:xfrm>
            <a:off x="505346" y="3881672"/>
            <a:ext cx="5239700" cy="2787925"/>
          </a:xfrm>
          <a:prstGeom prst="rect">
            <a:avLst/>
          </a:prstGeom>
        </p:spPr>
      </p:pic>
      <p:sp>
        <p:nvSpPr>
          <p:cNvPr id="37" name="TextBox 8">
            <a:extLst>
              <a:ext uri="{FF2B5EF4-FFF2-40B4-BE49-F238E27FC236}">
                <a16:creationId xmlns:a16="http://schemas.microsoft.com/office/drawing/2014/main" id="{BCBDD0CB-B739-4091-8664-FBDA202F3FC1}"/>
              </a:ext>
            </a:extLst>
          </p:cNvPr>
          <p:cNvSpPr txBox="1"/>
          <p:nvPr/>
        </p:nvSpPr>
        <p:spPr>
          <a:xfrm>
            <a:off x="6655037" y="647047"/>
            <a:ext cx="5255940" cy="556528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473075" indent="-457200" algn="just">
              <a:lnSpc>
                <a:spcPct val="125000"/>
              </a:lnSpc>
              <a:spcAft>
                <a:spcPts val="600"/>
              </a:spcAft>
              <a:buFont typeface="Arial"/>
              <a:buChar char="•"/>
            </a:pPr>
            <a:r>
              <a:rPr lang="en-US" sz="2400" spc="50" dirty="0">
                <a:latin typeface="Times New Roman"/>
                <a:cs typeface="Times New Roman"/>
              </a:rPr>
              <a:t>Nous </a:t>
            </a:r>
            <a:r>
              <a:rPr lang="en-US" sz="2400" spc="50" dirty="0" err="1">
                <a:latin typeface="Times New Roman"/>
                <a:cs typeface="Times New Roman"/>
              </a:rPr>
              <a:t>voyons</a:t>
            </a:r>
            <a:r>
              <a:rPr lang="en-US" sz="2400" spc="50" dirty="0">
                <a:latin typeface="Times New Roman"/>
                <a:cs typeface="Times New Roman"/>
              </a:rPr>
              <a:t> </a:t>
            </a:r>
            <a:r>
              <a:rPr lang="en-US" sz="2400" spc="50" dirty="0" err="1">
                <a:latin typeface="Times New Roman"/>
                <a:cs typeface="Times New Roman"/>
              </a:rPr>
              <a:t>une</a:t>
            </a:r>
            <a:r>
              <a:rPr lang="en-US" sz="2400" spc="50" dirty="0">
                <a:latin typeface="Times New Roman"/>
                <a:cs typeface="Times New Roman"/>
              </a:rPr>
              <a:t> </a:t>
            </a:r>
            <a:r>
              <a:rPr lang="en-US" sz="2400" spc="50" dirty="0" err="1">
                <a:latin typeface="Times New Roman"/>
                <a:cs typeface="Times New Roman"/>
              </a:rPr>
              <a:t>disparité</a:t>
            </a:r>
            <a:r>
              <a:rPr lang="en-US" sz="2400" spc="50" dirty="0">
                <a:latin typeface="Times New Roman"/>
                <a:cs typeface="Times New Roman"/>
              </a:rPr>
              <a:t> </a:t>
            </a:r>
            <a:r>
              <a:rPr lang="en-US" sz="2400" spc="50" dirty="0" err="1">
                <a:latin typeface="Times New Roman"/>
                <a:cs typeface="Times New Roman"/>
              </a:rPr>
              <a:t>ou</a:t>
            </a:r>
            <a:r>
              <a:rPr lang="en-US" sz="2400" spc="50" dirty="0">
                <a:latin typeface="Times New Roman"/>
                <a:cs typeface="Times New Roman"/>
              </a:rPr>
              <a:t> sous representation des </a:t>
            </a:r>
            <a:r>
              <a:rPr lang="en-US" sz="2400" spc="50" dirty="0" err="1">
                <a:latin typeface="Times New Roman"/>
                <a:cs typeface="Times New Roman"/>
              </a:rPr>
              <a:t>enseigne</a:t>
            </a:r>
            <a:r>
              <a:rPr lang="en-US" sz="2400" spc="50" dirty="0">
                <a:latin typeface="Times New Roman"/>
                <a:cs typeface="Times New Roman"/>
              </a:rPr>
              <a:t> </a:t>
            </a:r>
            <a:r>
              <a:rPr lang="en-US" sz="2400" spc="50" dirty="0" err="1">
                <a:latin typeface="Times New Roman"/>
                <a:cs typeface="Times New Roman"/>
              </a:rPr>
              <a:t>ayant</a:t>
            </a:r>
            <a:r>
              <a:rPr lang="en-US" sz="2400" spc="50" dirty="0">
                <a:latin typeface="Times New Roman"/>
                <a:cs typeface="Times New Roman"/>
              </a:rPr>
              <a:t> un display et </a:t>
            </a:r>
            <a:r>
              <a:rPr lang="en-US" sz="2400" spc="50" dirty="0" err="1">
                <a:latin typeface="Times New Roman"/>
                <a:cs typeface="Times New Roman"/>
              </a:rPr>
              <a:t>d’autre</a:t>
            </a:r>
            <a:r>
              <a:rPr lang="en-US" sz="2400" spc="50" dirty="0">
                <a:latin typeface="Times New Roman"/>
                <a:cs typeface="Times New Roman"/>
              </a:rPr>
              <a:t> qui </a:t>
            </a:r>
            <a:r>
              <a:rPr lang="en-US" sz="2400" spc="50" dirty="0" err="1">
                <a:latin typeface="Times New Roman"/>
                <a:cs typeface="Times New Roman"/>
              </a:rPr>
              <a:t>n’ont</a:t>
            </a:r>
            <a:r>
              <a:rPr lang="en-US" sz="2400" spc="50" dirty="0">
                <a:latin typeface="Times New Roman"/>
                <a:cs typeface="Times New Roman"/>
              </a:rPr>
              <a:t> pas. </a:t>
            </a:r>
            <a:r>
              <a:rPr lang="en-US" sz="2400" spc="50" dirty="0" err="1">
                <a:latin typeface="Times New Roman"/>
                <a:cs typeface="Times New Roman"/>
              </a:rPr>
              <a:t>Cette</a:t>
            </a:r>
            <a:r>
              <a:rPr lang="en-US" sz="2400" spc="50" dirty="0">
                <a:latin typeface="Times New Roman"/>
                <a:cs typeface="Times New Roman"/>
              </a:rPr>
              <a:t> </a:t>
            </a:r>
            <a:r>
              <a:rPr lang="en-US" sz="2400" spc="50" dirty="0" err="1">
                <a:latin typeface="Times New Roman"/>
                <a:cs typeface="Times New Roman"/>
              </a:rPr>
              <a:t>irrégularité</a:t>
            </a:r>
            <a:r>
              <a:rPr lang="en-US" sz="2400" spc="50" dirty="0">
                <a:latin typeface="Times New Roman"/>
                <a:cs typeface="Times New Roman"/>
              </a:rPr>
              <a:t> </a:t>
            </a:r>
            <a:r>
              <a:rPr lang="en-US" sz="2400" spc="50" dirty="0" err="1">
                <a:latin typeface="Times New Roman"/>
                <a:cs typeface="Times New Roman"/>
              </a:rPr>
              <a:t>peut</a:t>
            </a:r>
            <a:r>
              <a:rPr lang="en-US" sz="2400" spc="50" dirty="0">
                <a:latin typeface="Times New Roman"/>
                <a:cs typeface="Times New Roman"/>
              </a:rPr>
              <a:t> influencer le </a:t>
            </a:r>
            <a:r>
              <a:rPr lang="en-US" sz="2400" spc="50" dirty="0" err="1">
                <a:latin typeface="Times New Roman"/>
                <a:cs typeface="Times New Roman"/>
              </a:rPr>
              <a:t>modèle</a:t>
            </a:r>
            <a:r>
              <a:rPr lang="en-US" sz="2400" spc="50" dirty="0">
                <a:latin typeface="Times New Roman"/>
                <a:cs typeface="Times New Roman"/>
              </a:rPr>
              <a:t> </a:t>
            </a:r>
            <a:r>
              <a:rPr lang="en-US" sz="2400" spc="50" dirty="0" err="1">
                <a:latin typeface="Times New Roman"/>
                <a:cs typeface="Times New Roman"/>
              </a:rPr>
              <a:t>vers</a:t>
            </a:r>
            <a:r>
              <a:rPr lang="en-US" sz="2400" spc="50" dirty="0">
                <a:latin typeface="Times New Roman"/>
                <a:cs typeface="Times New Roman"/>
              </a:rPr>
              <a:t> la </a:t>
            </a:r>
            <a:r>
              <a:rPr lang="en-US" sz="2400" spc="50" dirty="0" err="1">
                <a:latin typeface="Times New Roman"/>
                <a:cs typeface="Times New Roman"/>
              </a:rPr>
              <a:t>classe</a:t>
            </a:r>
            <a:r>
              <a:rPr lang="en-US" sz="2400" spc="50" dirty="0">
                <a:latin typeface="Times New Roman"/>
                <a:cs typeface="Times New Roman"/>
              </a:rPr>
              <a:t> </a:t>
            </a:r>
            <a:r>
              <a:rPr lang="en-US" sz="2400" spc="50" dirty="0" err="1">
                <a:latin typeface="Times New Roman"/>
                <a:cs typeface="Times New Roman"/>
              </a:rPr>
              <a:t>surrepresenté</a:t>
            </a:r>
            <a:r>
              <a:rPr lang="en-US" sz="2400" spc="50" dirty="0">
                <a:latin typeface="Times New Roman"/>
                <a:cs typeface="Times New Roman"/>
              </a:rPr>
              <a:t> </a:t>
            </a:r>
            <a:r>
              <a:rPr lang="en-US" sz="2400" spc="50" dirty="0" err="1">
                <a:latin typeface="Times New Roman"/>
                <a:cs typeface="Times New Roman"/>
              </a:rPr>
              <a:t>en</a:t>
            </a:r>
            <a:r>
              <a:rPr lang="en-US" sz="2400" spc="50" dirty="0">
                <a:latin typeface="Times New Roman"/>
                <a:cs typeface="Times New Roman"/>
              </a:rPr>
              <a:t> </a:t>
            </a:r>
            <a:r>
              <a:rPr lang="en-US" sz="2400" spc="50" dirty="0" err="1">
                <a:latin typeface="Times New Roman"/>
                <a:cs typeface="Times New Roman"/>
              </a:rPr>
              <a:t>apprenant</a:t>
            </a:r>
            <a:r>
              <a:rPr lang="en-US" sz="2400" spc="50" dirty="0">
                <a:latin typeface="Times New Roman"/>
                <a:cs typeface="Times New Roman"/>
              </a:rPr>
              <a:t> </a:t>
            </a:r>
            <a:r>
              <a:rPr lang="en-US" sz="2400" spc="50" dirty="0" err="1">
                <a:latin typeface="Times New Roman"/>
                <a:cs typeface="Times New Roman"/>
              </a:rPr>
              <a:t>davantage</a:t>
            </a:r>
            <a:r>
              <a:rPr lang="en-US" sz="2400" spc="50" dirty="0">
                <a:latin typeface="Times New Roman"/>
                <a:cs typeface="Times New Roman"/>
              </a:rPr>
              <a:t> de </a:t>
            </a:r>
            <a:r>
              <a:rPr lang="en-US" sz="2400" spc="50" dirty="0" err="1">
                <a:latin typeface="Times New Roman"/>
                <a:cs typeface="Times New Roman"/>
              </a:rPr>
              <a:t>caractéristique</a:t>
            </a:r>
            <a:r>
              <a:rPr lang="en-US" sz="2400" spc="50" dirty="0">
                <a:latin typeface="Times New Roman"/>
                <a:cs typeface="Times New Roman"/>
              </a:rPr>
              <a:t> pour </a:t>
            </a:r>
            <a:r>
              <a:rPr lang="en-US" sz="2400" spc="50" dirty="0" err="1">
                <a:latin typeface="Times New Roman"/>
                <a:cs typeface="Times New Roman"/>
              </a:rPr>
              <a:t>cette</a:t>
            </a:r>
            <a:r>
              <a:rPr lang="en-US" sz="2400" spc="50" dirty="0">
                <a:latin typeface="Times New Roman"/>
                <a:cs typeface="Times New Roman"/>
              </a:rPr>
              <a:t> </a:t>
            </a:r>
            <a:r>
              <a:rPr lang="en-US" sz="2400" spc="50" dirty="0" err="1">
                <a:latin typeface="Times New Roman"/>
                <a:cs typeface="Times New Roman"/>
              </a:rPr>
              <a:t>classe</a:t>
            </a:r>
            <a:r>
              <a:rPr lang="en-US" sz="2400" spc="50" dirty="0">
                <a:latin typeface="Times New Roman"/>
                <a:cs typeface="Times New Roman"/>
              </a:rPr>
              <a:t> </a:t>
            </a:r>
            <a:r>
              <a:rPr lang="en-US" sz="2400" spc="50" dirty="0" err="1">
                <a:latin typeface="Times New Roman"/>
                <a:cs typeface="Times New Roman"/>
              </a:rPr>
              <a:t>contrairement</a:t>
            </a:r>
            <a:r>
              <a:rPr lang="en-US" sz="2400" spc="50" dirty="0">
                <a:latin typeface="Times New Roman"/>
                <a:cs typeface="Times New Roman"/>
              </a:rPr>
              <a:t> au sous </a:t>
            </a:r>
            <a:r>
              <a:rPr lang="en-US" sz="2400" spc="50" dirty="0" err="1">
                <a:latin typeface="Times New Roman"/>
                <a:cs typeface="Times New Roman"/>
              </a:rPr>
              <a:t>représenté</a:t>
            </a:r>
            <a:r>
              <a:rPr lang="en-US" sz="2400" spc="50" dirty="0">
                <a:latin typeface="Times New Roman"/>
                <a:cs typeface="Times New Roman"/>
              </a:rPr>
              <a:t>.</a:t>
            </a:r>
            <a:endParaRPr lang="en-US" dirty="0"/>
          </a:p>
          <a:p>
            <a:pPr marL="473075" indent="-457200" algn="just">
              <a:lnSpc>
                <a:spcPct val="125000"/>
              </a:lnSpc>
              <a:spcAft>
                <a:spcPts val="600"/>
              </a:spcAft>
              <a:buFont typeface="Arial"/>
              <a:buChar char="•"/>
            </a:pPr>
            <a:r>
              <a:rPr lang="en-US" sz="2400" spc="50" dirty="0">
                <a:latin typeface="Times New Roman"/>
                <a:cs typeface="Times New Roman"/>
              </a:rPr>
              <a:t>On observe la </a:t>
            </a:r>
            <a:r>
              <a:rPr lang="en-US" sz="2400" spc="50" dirty="0" err="1">
                <a:latin typeface="Times New Roman"/>
                <a:cs typeface="Times New Roman"/>
              </a:rPr>
              <a:t>même</a:t>
            </a:r>
            <a:r>
              <a:rPr lang="en-US" sz="2400" spc="50" dirty="0">
                <a:latin typeface="Times New Roman"/>
                <a:cs typeface="Times New Roman"/>
              </a:rPr>
              <a:t> </a:t>
            </a:r>
            <a:r>
              <a:rPr lang="en-US" sz="2400" spc="50" dirty="0" err="1">
                <a:latin typeface="Times New Roman"/>
                <a:cs typeface="Times New Roman"/>
              </a:rPr>
              <a:t>phénomène</a:t>
            </a:r>
            <a:r>
              <a:rPr lang="en-US" sz="2400" spc="50" dirty="0">
                <a:latin typeface="Times New Roman"/>
                <a:cs typeface="Times New Roman"/>
              </a:rPr>
              <a:t> pour les </a:t>
            </a:r>
            <a:r>
              <a:rPr lang="en-US" sz="2400" spc="50" dirty="0" err="1">
                <a:latin typeface="Times New Roman"/>
                <a:cs typeface="Times New Roman"/>
              </a:rPr>
              <a:t>modalités</a:t>
            </a:r>
            <a:r>
              <a:rPr lang="en-US" sz="2400" spc="50" dirty="0">
                <a:latin typeface="Times New Roman"/>
                <a:cs typeface="Times New Roman"/>
              </a:rPr>
              <a:t> de la variable </a:t>
            </a:r>
            <a:r>
              <a:rPr lang="en-US" sz="2400" spc="50" dirty="0" err="1">
                <a:latin typeface="Times New Roman"/>
                <a:cs typeface="Times New Roman"/>
              </a:rPr>
              <a:t>Enseigne</a:t>
            </a:r>
            <a:r>
              <a:rPr lang="en-US" sz="2400" spc="50" dirty="0">
                <a:latin typeface="Times New Roman"/>
                <a:cs typeface="Times New Roman"/>
              </a:rPr>
              <a:t>.</a:t>
            </a:r>
          </a:p>
        </p:txBody>
      </p:sp>
    </p:spTree>
    <p:extLst>
      <p:ext uri="{BB962C8B-B14F-4D97-AF65-F5344CB8AC3E}">
        <p14:creationId xmlns:p14="http://schemas.microsoft.com/office/powerpoint/2010/main" val="293350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6" name="Rectangle 136">
            <a:extLst>
              <a:ext uri="{FF2B5EF4-FFF2-40B4-BE49-F238E27FC236}">
                <a16:creationId xmlns:a16="http://schemas.microsoft.com/office/drawing/2014/main" id="{36B3A321-911A-400E-B93F-F05340D6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27" name="Group 13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128" name="Rectangle 13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9" name="Group 14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48" name="Rectangle 14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0" name="Rectangle 14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31" name="Group 14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132" name="Rectangle 14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14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34" name="Rectangle 14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3" name="Freeform: Shape 152">
            <a:extLst>
              <a:ext uri="{FF2B5EF4-FFF2-40B4-BE49-F238E27FC236}">
                <a16:creationId xmlns:a16="http://schemas.microsoft.com/office/drawing/2014/main" id="{8996FFB8-4DC9-4EDE-841E-8E8C9071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4" name="Picture 4">
            <a:extLst>
              <a:ext uri="{FF2B5EF4-FFF2-40B4-BE49-F238E27FC236}">
                <a16:creationId xmlns:a16="http://schemas.microsoft.com/office/drawing/2014/main" id="{07A0CA12-A19F-4DF8-9D69-FD2A42E124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717" y="549274"/>
            <a:ext cx="5075499" cy="2791525"/>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93E53A32-22A4-45BD-BAAB-5F0FD4BCDD2C}"/>
              </a:ext>
            </a:extLst>
          </p:cNvPr>
          <p:cNvSpPr>
            <a:spLocks noGrp="1"/>
          </p:cNvSpPr>
          <p:nvPr>
            <p:ph idx="1"/>
          </p:nvPr>
        </p:nvSpPr>
        <p:spPr>
          <a:xfrm>
            <a:off x="7117835" y="1403896"/>
            <a:ext cx="4537073" cy="3361604"/>
          </a:xfrm>
        </p:spPr>
        <p:txBody>
          <a:bodyPr vert="horz" lIns="91440" tIns="45720" rIns="91440" bIns="45720" rtlCol="0" anchor="t">
            <a:normAutofit/>
          </a:bodyPr>
          <a:lstStyle/>
          <a:p>
            <a:pPr marL="269875" indent="-269875"/>
            <a:endParaRPr lang="en-US"/>
          </a:p>
          <a:p>
            <a:pPr marL="269875" indent="-269875"/>
            <a:endParaRPr lang="en-US"/>
          </a:p>
          <a:p>
            <a:pPr marL="269875" indent="-269875"/>
            <a:endParaRPr lang="en-US"/>
          </a:p>
          <a:p>
            <a:pPr marL="0" indent="0">
              <a:buNone/>
            </a:pPr>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p:txBody>
      </p:sp>
      <p:pic>
        <p:nvPicPr>
          <p:cNvPr id="7" name="Picture 6">
            <a:extLst>
              <a:ext uri="{FF2B5EF4-FFF2-40B4-BE49-F238E27FC236}">
                <a16:creationId xmlns:a16="http://schemas.microsoft.com/office/drawing/2014/main" id="{D30E41D9-3371-4298-B789-BD18A00F4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67" y="3429000"/>
            <a:ext cx="5303956" cy="3157113"/>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8">
            <a:extLst>
              <a:ext uri="{FF2B5EF4-FFF2-40B4-BE49-F238E27FC236}">
                <a16:creationId xmlns:a16="http://schemas.microsoft.com/office/drawing/2014/main" id="{4BD3693D-2DFF-42D7-9C0B-ED0DF9555D15}"/>
              </a:ext>
            </a:extLst>
          </p:cNvPr>
          <p:cNvSpPr txBox="1"/>
          <p:nvPr/>
        </p:nvSpPr>
        <p:spPr>
          <a:xfrm>
            <a:off x="6655037" y="647047"/>
            <a:ext cx="5255940" cy="556528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473075" indent="-457200" algn="just">
              <a:lnSpc>
                <a:spcPct val="125000"/>
              </a:lnSpc>
              <a:spcAft>
                <a:spcPts val="600"/>
              </a:spcAft>
              <a:buFont typeface="Arial"/>
              <a:buChar char="•"/>
            </a:pPr>
            <a:r>
              <a:rPr lang="fr-FR" sz="2400" spc="50" dirty="0">
                <a:latin typeface="Times New Roman"/>
                <a:cs typeface="Times New Roman"/>
              </a:rPr>
              <a:t>Avec la distribution du chiffre d’affaires des enseigne, nous pouvons remarquons que l’écrasante majorité de cette liste sont des enseigne avec faible revenue.</a:t>
            </a:r>
            <a:endParaRPr lang="fr-FR" dirty="0"/>
          </a:p>
          <a:p>
            <a:pPr marL="473075" indent="-457200" algn="just">
              <a:lnSpc>
                <a:spcPct val="125000"/>
              </a:lnSpc>
              <a:spcAft>
                <a:spcPts val="600"/>
              </a:spcAft>
              <a:buFont typeface="Arial"/>
              <a:buChar char="•"/>
            </a:pPr>
            <a:r>
              <a:rPr lang="en-US" sz="2400" spc="50" dirty="0">
                <a:latin typeface="Times New Roman"/>
                <a:cs typeface="Times New Roman"/>
              </a:rPr>
              <a:t>Pour </a:t>
            </a:r>
            <a:r>
              <a:rPr lang="en-US" sz="2400" spc="50" dirty="0" err="1">
                <a:latin typeface="Times New Roman"/>
                <a:cs typeface="Times New Roman"/>
              </a:rPr>
              <a:t>ce</a:t>
            </a:r>
            <a:r>
              <a:rPr lang="en-US" sz="2400" spc="50" dirty="0">
                <a:latin typeface="Times New Roman"/>
                <a:cs typeface="Times New Roman"/>
              </a:rPr>
              <a:t> qui </a:t>
            </a:r>
            <a:r>
              <a:rPr lang="en-US" sz="2400" spc="50" dirty="0" err="1">
                <a:latin typeface="Times New Roman"/>
                <a:cs typeface="Times New Roman"/>
              </a:rPr>
              <a:t>concerne</a:t>
            </a:r>
            <a:r>
              <a:rPr lang="en-US" sz="2400" spc="50" dirty="0">
                <a:latin typeface="Times New Roman"/>
                <a:cs typeface="Times New Roman"/>
              </a:rPr>
              <a:t> la variable value, </a:t>
            </a:r>
            <a:r>
              <a:rPr lang="en-US" sz="2400" spc="50" dirty="0" err="1">
                <a:latin typeface="Times New Roman"/>
                <a:cs typeface="Times New Roman"/>
              </a:rPr>
              <a:t>sa</a:t>
            </a:r>
            <a:r>
              <a:rPr lang="en-US" sz="2400" spc="50" dirty="0">
                <a:latin typeface="Times New Roman"/>
                <a:cs typeface="Times New Roman"/>
              </a:rPr>
              <a:t> Moyenne tourney </a:t>
            </a:r>
            <a:r>
              <a:rPr lang="en-US" sz="2400" spc="50" dirty="0" err="1">
                <a:latin typeface="Times New Roman"/>
                <a:cs typeface="Times New Roman"/>
              </a:rPr>
              <a:t>autour</a:t>
            </a:r>
            <a:r>
              <a:rPr lang="en-US" sz="2400" spc="50" dirty="0">
                <a:latin typeface="Times New Roman"/>
                <a:cs typeface="Times New Roman"/>
              </a:rPr>
              <a:t> de 30 </a:t>
            </a:r>
            <a:r>
              <a:rPr lang="en-US" sz="2400" spc="50" dirty="0" err="1">
                <a:latin typeface="Times New Roman"/>
                <a:cs typeface="Times New Roman"/>
              </a:rPr>
              <a:t>mais</a:t>
            </a:r>
            <a:r>
              <a:rPr lang="en-US" sz="2400" spc="50" dirty="0">
                <a:latin typeface="Times New Roman"/>
                <a:cs typeface="Times New Roman"/>
              </a:rPr>
              <a:t> </a:t>
            </a:r>
            <a:r>
              <a:rPr lang="en-US" sz="2400" spc="50" dirty="0" err="1">
                <a:latin typeface="Times New Roman"/>
                <a:cs typeface="Times New Roman"/>
              </a:rPr>
              <a:t>présente</a:t>
            </a:r>
            <a:r>
              <a:rPr lang="en-US" sz="2400" spc="50" dirty="0">
                <a:latin typeface="Times New Roman"/>
                <a:cs typeface="Times New Roman"/>
              </a:rPr>
              <a:t> beaucoup de </a:t>
            </a:r>
            <a:r>
              <a:rPr lang="en-US" sz="2400" spc="50" dirty="0" err="1">
                <a:latin typeface="Times New Roman"/>
                <a:cs typeface="Times New Roman"/>
              </a:rPr>
              <a:t>valeur</a:t>
            </a:r>
            <a:r>
              <a:rPr lang="en-US" sz="2400" spc="50" dirty="0">
                <a:latin typeface="Times New Roman"/>
                <a:cs typeface="Times New Roman"/>
              </a:rPr>
              <a:t> </a:t>
            </a:r>
            <a:r>
              <a:rPr lang="fr-FR" sz="2400" spc="50" dirty="0">
                <a:latin typeface="Times New Roman"/>
                <a:cs typeface="Times New Roman"/>
              </a:rPr>
              <a:t>aberrante.</a:t>
            </a:r>
            <a:endParaRPr lang="en-US" sz="2400" spc="50" dirty="0">
              <a:latin typeface="Times New Roman"/>
              <a:cs typeface="Times New Roman"/>
            </a:endParaRPr>
          </a:p>
        </p:txBody>
      </p:sp>
    </p:spTree>
    <p:extLst>
      <p:ext uri="{BB962C8B-B14F-4D97-AF65-F5344CB8AC3E}">
        <p14:creationId xmlns:p14="http://schemas.microsoft.com/office/powerpoint/2010/main" val="397392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2502A90-975D-480F-9EFA-D74E4612FC10}"/>
              </a:ext>
            </a:extLst>
          </p:cNvPr>
          <p:cNvPicPr>
            <a:picLocks noGrp="1" noChangeAspect="1"/>
          </p:cNvPicPr>
          <p:nvPr>
            <p:ph idx="1"/>
          </p:nvPr>
        </p:nvPicPr>
        <p:blipFill>
          <a:blip r:embed="rId2"/>
          <a:stretch>
            <a:fillRect/>
          </a:stretch>
        </p:blipFill>
        <p:spPr>
          <a:xfrm>
            <a:off x="5880592" y="985497"/>
            <a:ext cx="6087666" cy="4432979"/>
          </a:xfrm>
        </p:spPr>
      </p:pic>
      <p:sp>
        <p:nvSpPr>
          <p:cNvPr id="2" name="TextBox 1">
            <a:extLst>
              <a:ext uri="{FF2B5EF4-FFF2-40B4-BE49-F238E27FC236}">
                <a16:creationId xmlns:a16="http://schemas.microsoft.com/office/drawing/2014/main" id="{EA8AD5B4-6C7D-46E5-9709-E7251B2B9BE0}"/>
              </a:ext>
            </a:extLst>
          </p:cNvPr>
          <p:cNvSpPr txBox="1"/>
          <p:nvPr/>
        </p:nvSpPr>
        <p:spPr>
          <a:xfrm>
            <a:off x="228396" y="561333"/>
            <a:ext cx="5239724" cy="10802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latin typeface="Times New Roman"/>
                <a:cs typeface="Times New Roman"/>
              </a:rPr>
              <a:t>On remarque </a:t>
            </a:r>
            <a:r>
              <a:rPr lang="en-US" sz="2400" err="1">
                <a:latin typeface="Times New Roman"/>
                <a:cs typeface="Times New Roman"/>
              </a:rPr>
              <a:t>qu'il</a:t>
            </a:r>
            <a:r>
              <a:rPr lang="en-US" sz="2400">
                <a:latin typeface="Times New Roman"/>
                <a:cs typeface="Times New Roman"/>
              </a:rPr>
              <a:t> y a :</a:t>
            </a:r>
            <a:endParaRPr lang="en-US"/>
          </a:p>
          <a:p>
            <a:pPr algn="just"/>
            <a:endParaRPr lang="en-US" sz="2400">
              <a:latin typeface="Times New Roman"/>
              <a:cs typeface="Times New Roman"/>
            </a:endParaRPr>
          </a:p>
          <a:p>
            <a:pPr marL="285750" indent="-285750" algn="just">
              <a:buFont typeface="Arial"/>
              <a:buChar char="•"/>
            </a:pPr>
            <a:r>
              <a:rPr lang="en-US" sz="2400">
                <a:latin typeface="Times New Roman"/>
                <a:cs typeface="Times New Roman"/>
              </a:rPr>
              <a:t>Une forte </a:t>
            </a:r>
            <a:r>
              <a:rPr lang="en-US" sz="2400" err="1">
                <a:latin typeface="Times New Roman"/>
                <a:cs typeface="Times New Roman"/>
              </a:rPr>
              <a:t>corrélation</a:t>
            </a:r>
            <a:r>
              <a:rPr lang="en-US" sz="2400">
                <a:latin typeface="Times New Roman"/>
                <a:cs typeface="Times New Roman"/>
              </a:rPr>
              <a:t> entre les ventes </a:t>
            </a:r>
            <a:r>
              <a:rPr lang="en-US" sz="2400" err="1">
                <a:latin typeface="Times New Roman"/>
                <a:cs typeface="Times New Roman"/>
              </a:rPr>
              <a:t>corrigées</a:t>
            </a:r>
            <a:r>
              <a:rPr lang="en-US" sz="2400">
                <a:latin typeface="Times New Roman"/>
                <a:cs typeface="Times New Roman"/>
              </a:rPr>
              <a:t> </a:t>
            </a:r>
            <a:r>
              <a:rPr lang="en-US" sz="2400" err="1">
                <a:latin typeface="Times New Roman"/>
                <a:cs typeface="Times New Roman"/>
              </a:rPr>
              <a:t>en</a:t>
            </a:r>
            <a:r>
              <a:rPr lang="en-US" sz="2400">
                <a:latin typeface="Times New Roman"/>
                <a:cs typeface="Times New Roman"/>
              </a:rPr>
              <a:t> volume et les ventes </a:t>
            </a:r>
            <a:r>
              <a:rPr lang="en-US" sz="2400" err="1">
                <a:latin typeface="Times New Roman"/>
                <a:cs typeface="Times New Roman"/>
              </a:rPr>
              <a:t>converties</a:t>
            </a:r>
            <a:r>
              <a:rPr lang="en-US" sz="2400">
                <a:latin typeface="Times New Roman"/>
                <a:cs typeface="Times New Roman"/>
              </a:rPr>
              <a:t> </a:t>
            </a:r>
            <a:r>
              <a:rPr lang="en-US" sz="2400" err="1">
                <a:latin typeface="Times New Roman"/>
                <a:cs typeface="Times New Roman"/>
              </a:rPr>
              <a:t>ainsi</a:t>
            </a:r>
            <a:r>
              <a:rPr lang="en-US" sz="2400">
                <a:latin typeface="Times New Roman"/>
                <a:cs typeface="Times New Roman"/>
              </a:rPr>
              <a:t> que les ventes </a:t>
            </a:r>
            <a:r>
              <a:rPr lang="en-US" sz="2400" err="1">
                <a:latin typeface="Times New Roman"/>
                <a:cs typeface="Times New Roman"/>
              </a:rPr>
              <a:t>corrigées</a:t>
            </a:r>
            <a:r>
              <a:rPr lang="en-US" sz="2400">
                <a:latin typeface="Times New Roman"/>
                <a:cs typeface="Times New Roman"/>
              </a:rPr>
              <a:t> </a:t>
            </a:r>
            <a:r>
              <a:rPr lang="en-US" sz="2400" err="1">
                <a:latin typeface="Times New Roman"/>
                <a:cs typeface="Times New Roman"/>
              </a:rPr>
              <a:t>en</a:t>
            </a:r>
            <a:r>
              <a:rPr lang="en-US" sz="2400">
                <a:latin typeface="Times New Roman"/>
                <a:cs typeface="Times New Roman"/>
              </a:rPr>
              <a:t> </a:t>
            </a:r>
            <a:r>
              <a:rPr lang="en-US" sz="2400" err="1">
                <a:latin typeface="Times New Roman"/>
                <a:cs typeface="Times New Roman"/>
              </a:rPr>
              <a:t>valeur</a:t>
            </a:r>
            <a:r>
              <a:rPr lang="en-US" sz="2400">
                <a:latin typeface="Times New Roman"/>
                <a:cs typeface="Times New Roman"/>
              </a:rPr>
              <a:t> .</a:t>
            </a:r>
          </a:p>
          <a:p>
            <a:pPr marL="285750" indent="-285750" algn="just">
              <a:buFont typeface="Arial"/>
              <a:buChar char="•"/>
            </a:pPr>
            <a:endParaRPr lang="en-US" sz="2400">
              <a:latin typeface="Times New Roman"/>
              <a:cs typeface="Times New Roman"/>
            </a:endParaRPr>
          </a:p>
          <a:p>
            <a:pPr marL="285750" indent="-285750" algn="just">
              <a:buFont typeface="Arial"/>
              <a:buChar char="•"/>
            </a:pPr>
            <a:r>
              <a:rPr lang="en-US" sz="2400">
                <a:latin typeface="Times New Roman"/>
                <a:cs typeface="Times New Roman"/>
              </a:rPr>
              <a:t>Une forte </a:t>
            </a:r>
            <a:r>
              <a:rPr lang="en-US" sz="2400" err="1">
                <a:latin typeface="Times New Roman"/>
                <a:cs typeface="Times New Roman"/>
              </a:rPr>
              <a:t>corrélation</a:t>
            </a:r>
            <a:r>
              <a:rPr lang="en-US" sz="2400">
                <a:latin typeface="Times New Roman"/>
                <a:cs typeface="Times New Roman"/>
              </a:rPr>
              <a:t> entre les ventes </a:t>
            </a:r>
            <a:r>
              <a:rPr lang="en-US" sz="2400" err="1">
                <a:latin typeface="Times New Roman"/>
                <a:cs typeface="Times New Roman"/>
              </a:rPr>
              <a:t>corrigées</a:t>
            </a:r>
            <a:r>
              <a:rPr lang="en-US" sz="2400">
                <a:latin typeface="Times New Roman"/>
                <a:cs typeface="Times New Roman"/>
              </a:rPr>
              <a:t> </a:t>
            </a:r>
            <a:r>
              <a:rPr lang="en-US" sz="2400" err="1">
                <a:latin typeface="Times New Roman"/>
                <a:cs typeface="Times New Roman"/>
              </a:rPr>
              <a:t>en</a:t>
            </a:r>
            <a:r>
              <a:rPr lang="en-US" sz="2400">
                <a:latin typeface="Times New Roman"/>
                <a:cs typeface="Times New Roman"/>
              </a:rPr>
              <a:t> </a:t>
            </a:r>
            <a:r>
              <a:rPr lang="en-US" sz="2400" err="1">
                <a:latin typeface="Times New Roman"/>
                <a:cs typeface="Times New Roman"/>
              </a:rPr>
              <a:t>valeur</a:t>
            </a:r>
            <a:r>
              <a:rPr lang="en-US" sz="2400">
                <a:latin typeface="Times New Roman"/>
                <a:cs typeface="Times New Roman"/>
              </a:rPr>
              <a:t> et  les ventes </a:t>
            </a:r>
            <a:r>
              <a:rPr lang="en-US" sz="2400" err="1">
                <a:latin typeface="Times New Roman"/>
                <a:cs typeface="Times New Roman"/>
              </a:rPr>
              <a:t>converties</a:t>
            </a:r>
            <a:r>
              <a:rPr lang="en-US" sz="2400">
                <a:latin typeface="Times New Roman"/>
                <a:cs typeface="Times New Roman"/>
              </a:rPr>
              <a:t> </a:t>
            </a:r>
            <a:r>
              <a:rPr lang="en-US" sz="2400" err="1">
                <a:latin typeface="Times New Roman"/>
                <a:cs typeface="Times New Roman"/>
              </a:rPr>
              <a:t>ainsi</a:t>
            </a:r>
            <a:r>
              <a:rPr lang="en-US" sz="2400">
                <a:latin typeface="Times New Roman"/>
                <a:cs typeface="Times New Roman"/>
              </a:rPr>
              <a:t> que les ventes </a:t>
            </a:r>
            <a:r>
              <a:rPr lang="en-US" sz="2400" err="1">
                <a:latin typeface="Times New Roman"/>
                <a:cs typeface="Times New Roman"/>
              </a:rPr>
              <a:t>corrigées</a:t>
            </a:r>
            <a:r>
              <a:rPr lang="en-US" sz="2400">
                <a:latin typeface="Times New Roman"/>
                <a:cs typeface="Times New Roman"/>
              </a:rPr>
              <a:t> </a:t>
            </a:r>
            <a:r>
              <a:rPr lang="en-US" sz="2400" err="1">
                <a:latin typeface="Times New Roman"/>
                <a:cs typeface="Times New Roman"/>
              </a:rPr>
              <a:t>en</a:t>
            </a:r>
            <a:r>
              <a:rPr lang="en-US" sz="2400">
                <a:latin typeface="Times New Roman"/>
                <a:cs typeface="Times New Roman"/>
              </a:rPr>
              <a:t> volume .</a:t>
            </a:r>
          </a:p>
          <a:p>
            <a:pPr marL="285750" indent="-285750" algn="just">
              <a:buFont typeface="Arial"/>
              <a:buChar char="•"/>
            </a:pPr>
            <a:endParaRPr lang="en-US" sz="2400">
              <a:latin typeface="Times New Roman"/>
              <a:cs typeface="Times New Roman"/>
            </a:endParaRPr>
          </a:p>
          <a:p>
            <a:pPr marL="285750" indent="-285750" algn="just">
              <a:buFont typeface="Arial"/>
              <a:buChar char="•"/>
            </a:pPr>
            <a:r>
              <a:rPr lang="en-US" sz="2400">
                <a:latin typeface="Times New Roman"/>
                <a:cs typeface="Times New Roman"/>
              </a:rPr>
              <a:t>Une forte </a:t>
            </a:r>
            <a:r>
              <a:rPr lang="en-US" sz="2400" err="1">
                <a:latin typeface="Times New Roman"/>
                <a:cs typeface="Times New Roman"/>
              </a:rPr>
              <a:t>corrélation</a:t>
            </a:r>
            <a:r>
              <a:rPr lang="en-US" sz="2400">
                <a:latin typeface="Times New Roman"/>
                <a:cs typeface="Times New Roman"/>
              </a:rPr>
              <a:t> entre les ventes </a:t>
            </a:r>
            <a:r>
              <a:rPr lang="en-US" sz="2400" err="1">
                <a:latin typeface="Times New Roman"/>
                <a:cs typeface="Times New Roman"/>
              </a:rPr>
              <a:t>converties</a:t>
            </a:r>
            <a:r>
              <a:rPr lang="en-US" sz="2400">
                <a:latin typeface="Times New Roman"/>
                <a:cs typeface="Times New Roman"/>
              </a:rPr>
              <a:t> et</a:t>
            </a:r>
            <a:r>
              <a:rPr lang="en-US" sz="2400">
                <a:latin typeface="Times New Roman"/>
                <a:ea typeface="+mn-lt"/>
                <a:cs typeface="+mn-lt"/>
              </a:rPr>
              <a:t> les ventes </a:t>
            </a:r>
            <a:r>
              <a:rPr lang="en-US" sz="2400" err="1">
                <a:latin typeface="Times New Roman"/>
                <a:ea typeface="+mn-lt"/>
                <a:cs typeface="+mn-lt"/>
              </a:rPr>
              <a:t>corrigées</a:t>
            </a:r>
            <a:r>
              <a:rPr lang="en-US" sz="2400">
                <a:latin typeface="Times New Roman"/>
                <a:ea typeface="+mn-lt"/>
                <a:cs typeface="+mn-lt"/>
              </a:rPr>
              <a:t> </a:t>
            </a:r>
            <a:r>
              <a:rPr lang="en-US" sz="2400" err="1">
                <a:latin typeface="Times New Roman"/>
                <a:ea typeface="+mn-lt"/>
                <a:cs typeface="+mn-lt"/>
              </a:rPr>
              <a:t>en</a:t>
            </a:r>
            <a:r>
              <a:rPr lang="en-US" sz="2400">
                <a:latin typeface="Times New Roman"/>
                <a:ea typeface="+mn-lt"/>
                <a:cs typeface="+mn-lt"/>
              </a:rPr>
              <a:t> volume </a:t>
            </a:r>
            <a:r>
              <a:rPr lang="en-US" sz="2400" err="1">
                <a:latin typeface="Times New Roman"/>
                <a:ea typeface="+mn-lt"/>
                <a:cs typeface="+mn-lt"/>
              </a:rPr>
              <a:t>ainsi</a:t>
            </a:r>
            <a:r>
              <a:rPr lang="en-US" sz="2400">
                <a:latin typeface="Times New Roman"/>
                <a:ea typeface="+mn-lt"/>
                <a:cs typeface="+mn-lt"/>
              </a:rPr>
              <a:t> que les ventes </a:t>
            </a:r>
            <a:r>
              <a:rPr lang="en-US" sz="2400" err="1">
                <a:latin typeface="Times New Roman"/>
                <a:ea typeface="+mn-lt"/>
                <a:cs typeface="+mn-lt"/>
              </a:rPr>
              <a:t>corrigées</a:t>
            </a:r>
            <a:r>
              <a:rPr lang="en-US" sz="2400">
                <a:latin typeface="Times New Roman"/>
                <a:ea typeface="+mn-lt"/>
                <a:cs typeface="+mn-lt"/>
              </a:rPr>
              <a:t> </a:t>
            </a:r>
            <a:r>
              <a:rPr lang="en-US" sz="2400" err="1">
                <a:latin typeface="Times New Roman"/>
                <a:ea typeface="+mn-lt"/>
                <a:cs typeface="+mn-lt"/>
              </a:rPr>
              <a:t>en</a:t>
            </a:r>
            <a:r>
              <a:rPr lang="en-US" sz="2400">
                <a:latin typeface="Times New Roman"/>
                <a:ea typeface="+mn-lt"/>
                <a:cs typeface="+mn-lt"/>
              </a:rPr>
              <a:t> </a:t>
            </a:r>
            <a:r>
              <a:rPr lang="en-US" sz="2400" err="1">
                <a:latin typeface="Times New Roman"/>
                <a:ea typeface="+mn-lt"/>
                <a:cs typeface="+mn-lt"/>
              </a:rPr>
              <a:t>valeur</a:t>
            </a:r>
            <a:r>
              <a:rPr lang="en-US" sz="2400">
                <a:latin typeface="Times New Roman"/>
                <a:ea typeface="+mn-lt"/>
                <a:cs typeface="+mn-lt"/>
              </a:rPr>
              <a:t> .</a:t>
            </a:r>
            <a:endParaRPr lang="en-US" sz="2400">
              <a:latin typeface="Times New Roman"/>
              <a:cs typeface="Times New Roman"/>
            </a:endParaRP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2876725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9" name="Rectangle 3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0" name="Oval 3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 name="Oval 4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2" name="Group 4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7" name="Rectangle 4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8" name="Rectangle 4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3" name="Group 4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5" name="Rectangle 4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6" name="Rectangle 4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4" name="Rectangle 4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0" name="Rectangle 4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8" name="Picture 4">
            <a:extLst>
              <a:ext uri="{FF2B5EF4-FFF2-40B4-BE49-F238E27FC236}">
                <a16:creationId xmlns:a16="http://schemas.microsoft.com/office/drawing/2014/main" id="{5BFD6087-B110-478E-BF6B-693A6F2287FD}"/>
              </a:ext>
            </a:extLst>
          </p:cNvPr>
          <p:cNvPicPr>
            <a:picLocks noChangeAspect="1"/>
          </p:cNvPicPr>
          <p:nvPr/>
        </p:nvPicPr>
        <p:blipFill rotWithShape="1">
          <a:blip r:embed="rId2">
            <a:alphaModFix/>
          </a:blip>
          <a:srcRect t="1661" r="1" b="14389"/>
          <a:stretch/>
        </p:blipFill>
        <p:spPr>
          <a:xfrm>
            <a:off x="-688" y="-4"/>
            <a:ext cx="12192687" cy="6858000"/>
          </a:xfrm>
          <a:prstGeom prst="rect">
            <a:avLst/>
          </a:prstGeom>
        </p:spPr>
      </p:pic>
      <p:grpSp>
        <p:nvGrpSpPr>
          <p:cNvPr id="52" name="Group 51">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53" name="Group 52">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61" name="Rectangle 60">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59" name="Rectangle 58">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57" name="Rectangle 56">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Rectangle 55">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701DA385-3534-43F5-A538-990CF4321987}"/>
              </a:ext>
            </a:extLst>
          </p:cNvPr>
          <p:cNvSpPr>
            <a:spLocks noGrp="1"/>
          </p:cNvSpPr>
          <p:nvPr>
            <p:ph type="title"/>
          </p:nvPr>
        </p:nvSpPr>
        <p:spPr>
          <a:xfrm>
            <a:off x="540000" y="540000"/>
            <a:ext cx="4500561" cy="4259814"/>
          </a:xfrm>
        </p:spPr>
        <p:txBody>
          <a:bodyPr vert="horz" lIns="91440" tIns="45720" rIns="91440" bIns="45720" rtlCol="0" anchor="b">
            <a:normAutofit/>
          </a:bodyPr>
          <a:lstStyle/>
          <a:p>
            <a:r>
              <a:rPr lang="en-US" sz="5500" dirty="0">
                <a:solidFill>
                  <a:srgbClr val="FFFFFF"/>
                </a:solidFill>
              </a:rPr>
              <a:t>2.Description des </a:t>
            </a:r>
            <a:r>
              <a:rPr lang="en-US" sz="5500">
                <a:solidFill>
                  <a:srgbClr val="FFFFFF"/>
                </a:solidFill>
              </a:rPr>
              <a:t>modèles</a:t>
            </a:r>
            <a:r>
              <a:rPr lang="en-US" sz="5500" dirty="0">
                <a:solidFill>
                  <a:srgbClr val="FFFFFF"/>
                </a:solidFill>
              </a:rPr>
              <a:t> de machine learning</a:t>
            </a:r>
          </a:p>
        </p:txBody>
      </p:sp>
    </p:spTree>
    <p:extLst>
      <p:ext uri="{BB962C8B-B14F-4D97-AF65-F5344CB8AC3E}">
        <p14:creationId xmlns:p14="http://schemas.microsoft.com/office/powerpoint/2010/main" val="173047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66" name="Rectangle 65">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4" name="Rectangle 73">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2" name="Rectangle 71">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re 1">
            <a:extLst>
              <a:ext uri="{FF2B5EF4-FFF2-40B4-BE49-F238E27FC236}">
                <a16:creationId xmlns:a16="http://schemas.microsoft.com/office/drawing/2014/main" id="{83C1E3B2-4DCD-49BA-941A-651AB40F89F1}"/>
              </a:ext>
            </a:extLst>
          </p:cNvPr>
          <p:cNvSpPr>
            <a:spLocks noGrp="1"/>
          </p:cNvSpPr>
          <p:nvPr>
            <p:ph type="title"/>
          </p:nvPr>
        </p:nvSpPr>
        <p:spPr>
          <a:xfrm>
            <a:off x="6857715" y="196783"/>
            <a:ext cx="5077335" cy="1021325"/>
          </a:xfrm>
        </p:spPr>
        <p:txBody>
          <a:bodyPr vert="horz" lIns="91440" tIns="45720" rIns="91440" bIns="45720" rtlCol="0" anchor="b">
            <a:normAutofit/>
          </a:bodyPr>
          <a:lstStyle/>
          <a:p>
            <a:r>
              <a:rPr lang="en-US"/>
              <a:t>Random forest</a:t>
            </a:r>
          </a:p>
        </p:txBody>
      </p:sp>
      <p:sp>
        <p:nvSpPr>
          <p:cNvPr id="79" name="Freeform: Shape 78">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8" name="Picture 58">
            <a:extLst>
              <a:ext uri="{FF2B5EF4-FFF2-40B4-BE49-F238E27FC236}">
                <a16:creationId xmlns:a16="http://schemas.microsoft.com/office/drawing/2014/main" id="{815DCA85-7F0D-4F80-A121-315D7E2BDE93}"/>
              </a:ext>
            </a:extLst>
          </p:cNvPr>
          <p:cNvPicPr>
            <a:picLocks noChangeAspect="1"/>
          </p:cNvPicPr>
          <p:nvPr/>
        </p:nvPicPr>
        <p:blipFill>
          <a:blip r:embed="rId2"/>
          <a:stretch>
            <a:fillRect/>
          </a:stretch>
        </p:blipFill>
        <p:spPr>
          <a:xfrm>
            <a:off x="541776" y="1562071"/>
            <a:ext cx="5353200" cy="3733856"/>
          </a:xfrm>
          <a:prstGeom prst="rect">
            <a:avLst/>
          </a:prstGeom>
        </p:spPr>
      </p:pic>
      <p:graphicFrame>
        <p:nvGraphicFramePr>
          <p:cNvPr id="5" name="Espace réservé du contenu 2">
            <a:extLst>
              <a:ext uri="{FF2B5EF4-FFF2-40B4-BE49-F238E27FC236}">
                <a16:creationId xmlns:a16="http://schemas.microsoft.com/office/drawing/2014/main" id="{41E7CAD2-6918-43E2-8A8B-BFD6FD129302}"/>
              </a:ext>
            </a:extLst>
          </p:cNvPr>
          <p:cNvGraphicFramePr>
            <a:graphicFrameLocks noGrp="1"/>
          </p:cNvGraphicFramePr>
          <p:nvPr>
            <p:ph idx="1"/>
            <p:extLst>
              <p:ext uri="{D42A27DB-BD31-4B8C-83A1-F6EECF244321}">
                <p14:modId xmlns:p14="http://schemas.microsoft.com/office/powerpoint/2010/main" val="2830166339"/>
              </p:ext>
            </p:extLst>
          </p:nvPr>
        </p:nvGraphicFramePr>
        <p:xfrm>
          <a:off x="6755721" y="1314265"/>
          <a:ext cx="5179329" cy="5484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5960127"/>
      </p:ext>
    </p:extLst>
  </p:cSld>
  <p:clrMapOvr>
    <a:masterClrMapping/>
  </p:clrMapOvr>
</p:sld>
</file>

<file path=ppt/theme/theme1.xml><?xml version="1.0" encoding="utf-8"?>
<a:theme xmlns:a="http://schemas.openxmlformats.org/drawingml/2006/main" name="GlowVTI">
  <a:themeElements>
    <a:clrScheme name="AnalogousFromRegularSeed_2SEEDS">
      <a:dk1>
        <a:srgbClr val="000000"/>
      </a:dk1>
      <a:lt1>
        <a:srgbClr val="FFFFFF"/>
      </a:lt1>
      <a:dk2>
        <a:srgbClr val="392120"/>
      </a:dk2>
      <a:lt2>
        <a:srgbClr val="E8E7E2"/>
      </a:lt2>
      <a:accent1>
        <a:srgbClr val="2B49C2"/>
      </a:accent1>
      <a:accent2>
        <a:srgbClr val="3C9AD3"/>
      </a:accent2>
      <a:accent3>
        <a:srgbClr val="5D3CD3"/>
      </a:accent3>
      <a:accent4>
        <a:srgbClr val="C25E2B"/>
      </a:accent4>
      <a:accent5>
        <a:srgbClr val="C2A137"/>
      </a:accent5>
      <a:accent6>
        <a:srgbClr val="95AC26"/>
      </a:accent6>
      <a:hlink>
        <a:srgbClr val="988332"/>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otalTime>9</TotalTime>
  <Words>1236</Words>
  <Application>Microsoft Office PowerPoint</Application>
  <PresentationFormat>Grand écran</PresentationFormat>
  <Paragraphs>132</Paragraphs>
  <Slides>25</Slides>
  <Notes>0</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25</vt:i4>
      </vt:variant>
    </vt:vector>
  </HeadingPairs>
  <TitlesOfParts>
    <vt:vector size="32" baseType="lpstr">
      <vt:lpstr>Arial</vt:lpstr>
      <vt:lpstr>Avenir Next LT Pro</vt:lpstr>
      <vt:lpstr>Bell MT</vt:lpstr>
      <vt:lpstr>Times New Roman</vt:lpstr>
      <vt:lpstr>Wingdings</vt:lpstr>
      <vt:lpstr>Wingdings,Sans-Serif</vt:lpstr>
      <vt:lpstr>GlowVTI</vt:lpstr>
      <vt:lpstr>     CENSUS  DISPLAY MODELLING </vt:lpstr>
      <vt:lpstr>Plan de la présentation :</vt:lpstr>
      <vt:lpstr>1.   Exploration de la base de données</vt:lpstr>
      <vt:lpstr>Présentation PowerPoint</vt:lpstr>
      <vt:lpstr>Présentation PowerPoint</vt:lpstr>
      <vt:lpstr>Présentation PowerPoint</vt:lpstr>
      <vt:lpstr>Présentation PowerPoint</vt:lpstr>
      <vt:lpstr>2.Description des modèles de machine learning</vt:lpstr>
      <vt:lpstr>Random forest</vt:lpstr>
      <vt:lpstr>Les paramètres :</vt:lpstr>
      <vt:lpstr>GradientBoostingClassifier</vt:lpstr>
      <vt:lpstr>LDA :</vt:lpstr>
      <vt:lpstr>Neural Networks</vt:lpstr>
      <vt:lpstr>Les paramètres </vt:lpstr>
      <vt:lpstr>MPLClassifier</vt:lpstr>
      <vt:lpstr>Performances des modèles sur les different datasets</vt:lpstr>
      <vt:lpstr>Random Forest</vt:lpstr>
      <vt:lpstr>Random Forest</vt:lpstr>
      <vt:lpstr>LDA</vt:lpstr>
      <vt:lpstr>LDA</vt:lpstr>
      <vt:lpstr>MLPClassifier</vt:lpstr>
      <vt:lpstr>MLPClassifier</vt:lpstr>
      <vt:lpstr>GradientBoostClassifier</vt:lpstr>
      <vt:lpstr>GradientBoostClassifier</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Classification</dc:title>
  <dc:creator>Moussa SIDIBE</dc:creator>
  <cp:lastModifiedBy>Moussa SIDIBE</cp:lastModifiedBy>
  <cp:revision>2</cp:revision>
  <dcterms:created xsi:type="dcterms:W3CDTF">2022-02-14T20:25:49Z</dcterms:created>
  <dcterms:modified xsi:type="dcterms:W3CDTF">2022-02-15T22:59:33Z</dcterms:modified>
</cp:coreProperties>
</file>